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260" r:id="rId3"/>
    <p:sldId id="259" r:id="rId4"/>
    <p:sldId id="256" r:id="rId5"/>
    <p:sldId id="284" r:id="rId6"/>
    <p:sldId id="264" r:id="rId7"/>
    <p:sldId id="265" r:id="rId8"/>
    <p:sldId id="289" r:id="rId9"/>
    <p:sldId id="296" r:id="rId10"/>
    <p:sldId id="257" r:id="rId11"/>
    <p:sldId id="266" r:id="rId12"/>
    <p:sldId id="267" r:id="rId13"/>
    <p:sldId id="270" r:id="rId14"/>
    <p:sldId id="268" r:id="rId15"/>
    <p:sldId id="271" r:id="rId16"/>
    <p:sldId id="294" r:id="rId17"/>
    <p:sldId id="258" r:id="rId18"/>
    <p:sldId id="272" r:id="rId19"/>
    <p:sldId id="273" r:id="rId20"/>
    <p:sldId id="283" r:id="rId21"/>
    <p:sldId id="285" r:id="rId22"/>
    <p:sldId id="292" r:id="rId23"/>
    <p:sldId id="293" r:id="rId24"/>
    <p:sldId id="295" r:id="rId25"/>
    <p:sldId id="286" r:id="rId26"/>
    <p:sldId id="287" r:id="rId27"/>
    <p:sldId id="288" r:id="rId28"/>
    <p:sldId id="262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E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69B33-AB5E-49B3-8AE3-B7E7FDA0CADF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3542B-242C-4A00-AA6A-E0ABAE3798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352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Lamotrygina jednoniciowy i dwuniciowy DNA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3542B-242C-4A00-AA6A-E0ABAE3798F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1621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61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8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537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71EC5A-3539-4743-BEF1-6A71E1FEE578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98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67274-7868-48D4-941D-940FE343EC22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93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B17E2-C2D8-481D-8298-60F3BAE0783C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58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62E87A-6F78-4EC9-96A6-0A2EC4DB53AD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551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63EAA-3D1F-472F-8646-488A92E5F362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6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E91948-63F9-4006-96C6-DE0AE9FD5206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6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A68737-2246-492F-9203-6D51547A0B10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20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CE0848-129D-4043-BA8A-25D9007DE070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81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5826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789034-9943-42AE-AF2A-B19F602834A4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367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DF793-C1FC-4DE8-83E8-CA7DFCFFD8B9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06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D8034C-4F81-4618-BC54-839219259738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11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922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2344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74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49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93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7064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A81C5-7FD0-41CC-AC45-19E3B1239B17}" type="datetimeFigureOut">
              <a:rPr lang="pl-PL" smtClean="0"/>
              <a:t>07.12.2022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6DA76-DC98-4F85-B781-C1DEF6103B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653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l-P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411C71-5D81-441D-9EA2-6F57B7B6B5D6}" type="slidenum">
              <a:rPr lang="pl-PL" altLang="pl-PL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pl-PL" altLang="pl-PL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4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166" y="1611086"/>
            <a:ext cx="4756565" cy="526558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766355"/>
            <a:ext cx="12192000" cy="844731"/>
          </a:xfrm>
        </p:spPr>
        <p:txBody>
          <a:bodyPr>
            <a:normAutofit fontScale="90000"/>
          </a:bodyPr>
          <a:lstStyle/>
          <a:p>
            <a:r>
              <a:rPr lang="pl-PL" sz="6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ŁÓDZKA SZKOŁA ELEKTROANALIZY</a:t>
            </a:r>
            <a:r>
              <a:rPr lang="pl-PL" b="1" dirty="0" smtClean="0">
                <a:solidFill>
                  <a:srgbClr val="13E12C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13E12C"/>
                </a:solidFill>
                <a:latin typeface="+mn-lt"/>
              </a:rPr>
            </a:br>
            <a:r>
              <a:rPr lang="pl-PL" sz="5300" b="1" dirty="0" smtClean="0">
                <a:latin typeface="+mn-lt"/>
              </a:rPr>
              <a:t>Witold Ciesielski UŁ</a:t>
            </a:r>
            <a:endParaRPr lang="pl-PL" sz="5300" b="1" dirty="0"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32708" y="2612571"/>
            <a:ext cx="9135291" cy="3499191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AMPEROMETRIA</a:t>
            </a:r>
          </a:p>
          <a:p>
            <a:r>
              <a:rPr lang="pl-PL" sz="3200" b="1" dirty="0" smtClean="0"/>
              <a:t>KULOMETRIA</a:t>
            </a:r>
          </a:p>
          <a:p>
            <a:endParaRPr lang="pl-PL" sz="3200" b="1" dirty="0" smtClean="0"/>
          </a:p>
          <a:p>
            <a:endParaRPr lang="pl-PL" sz="3200" b="1" dirty="0" smtClean="0"/>
          </a:p>
          <a:p>
            <a:r>
              <a:rPr lang="pl-PL" sz="3200" b="1" dirty="0" smtClean="0"/>
              <a:t>POLAROGRAFIA</a:t>
            </a:r>
          </a:p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WOLTAMPEROMETRIA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3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14399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WITOLD CIESIELSKI</a:t>
            </a:r>
            <a:endParaRPr lang="pl-P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95794" y="1027609"/>
                <a:ext cx="12009120" cy="596431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l-PL" sz="3600" b="1" dirty="0" smtClean="0"/>
                  <a:t>1. Kulometryczne miareczkowania związków siarki z wykorzystaniem indukowanej reakcji </a:t>
                </a:r>
                <a:r>
                  <a:rPr lang="pl-PL" sz="3600" b="1" dirty="0" err="1" smtClean="0"/>
                  <a:t>jodo-azydkowej</a:t>
                </a:r>
                <a:r>
                  <a:rPr lang="pl-PL" sz="3600" b="1" dirty="0" smtClean="0"/>
                  <a:t>.</a:t>
                </a:r>
              </a:p>
              <a:p>
                <a:pPr marL="0" indent="0">
                  <a:buNone/>
                </a:pPr>
                <a:endParaRPr lang="pl-PL" sz="3600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l-PL" b="1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sup>
                      </m:sSubSup>
                      <m:box>
                        <m:boxPr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𝒊𝒏𝒅𝒖𝒌𝒕𝒐𝒓</m:t>
                              </m:r>
                            </m:e>
                          </m:groupChr>
                        </m:e>
                      </m:box>
                      <m:r>
                        <a:rPr lang="pl-PL" b="1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l-P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l-PL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pl-PL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b="1" dirty="0" smtClean="0"/>
              </a:p>
              <a:p>
                <a:pPr marL="0" indent="0" algn="ctr">
                  <a:buNone/>
                </a:pPr>
                <a:r>
                  <a:rPr lang="pl-PL" sz="3200" b="1" dirty="0">
                    <a:solidFill>
                      <a:srgbClr val="FF0000"/>
                    </a:solidFill>
                  </a:rPr>
                  <a:t>Q = k </a:t>
                </a:r>
                <a:r>
                  <a:rPr lang="pl-PL" sz="3200" b="1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pl-PL" sz="3200" b="1" baseline="-25000" dirty="0" err="1" smtClean="0">
                    <a:solidFill>
                      <a:srgbClr val="FF0000"/>
                    </a:solidFill>
                  </a:rPr>
                  <a:t>induktora</a:t>
                </a:r>
                <a:endParaRPr lang="pl-PL" sz="3200" b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r>
                  <a:rPr lang="pl-PL" b="1" dirty="0" smtClean="0"/>
                  <a:t>F</a:t>
                </a:r>
                <a:r>
                  <a:rPr lang="pl-PL" b="1" baseline="-25000" dirty="0" smtClean="0"/>
                  <a:t>i</a:t>
                </a:r>
                <a:r>
                  <a:rPr lang="pl-PL" b="1" dirty="0" smtClean="0"/>
                  <a:t> </a:t>
                </a:r>
                <a:r>
                  <a:rPr lang="pl-PL" b="1" dirty="0"/>
                  <a:t>= </a:t>
                </a:r>
                <a:r>
                  <a:rPr lang="pl-PL" b="1" dirty="0" err="1" smtClean="0"/>
                  <a:t>n</a:t>
                </a:r>
                <a:r>
                  <a:rPr lang="pl-PL" b="1" baseline="-25000" dirty="0" err="1" smtClean="0"/>
                  <a:t>jodu</a:t>
                </a:r>
                <a:r>
                  <a:rPr lang="pl-PL" b="1" dirty="0" smtClean="0"/>
                  <a:t> </a:t>
                </a:r>
                <a:r>
                  <a:rPr lang="pl-PL" b="1" dirty="0"/>
                  <a:t>/</a:t>
                </a:r>
                <a:r>
                  <a:rPr lang="pl-PL" b="1" dirty="0" err="1"/>
                  <a:t>n</a:t>
                </a:r>
                <a:r>
                  <a:rPr lang="pl-PL" b="1" baseline="-25000" dirty="0" err="1"/>
                  <a:t>induktora</a:t>
                </a:r>
                <a:r>
                  <a:rPr lang="pl-PL" b="1" dirty="0"/>
                  <a:t> </a:t>
                </a:r>
                <a:r>
                  <a:rPr lang="pl-PL" b="1" dirty="0" smtClean="0"/>
                  <a:t>              </a:t>
                </a:r>
                <a:r>
                  <a:rPr lang="pl-PL" dirty="0"/>
                  <a:t>F</a:t>
                </a:r>
                <a:r>
                  <a:rPr lang="pl-PL" baseline="-25000" dirty="0"/>
                  <a:t>i</a:t>
                </a:r>
                <a:r>
                  <a:rPr lang="pl-PL" dirty="0"/>
                  <a:t> = 2630 </a:t>
                </a:r>
                <a:r>
                  <a:rPr lang="pl-PL" sz="2400" dirty="0" err="1" smtClean="0"/>
                  <a:t>tioguanina</a:t>
                </a:r>
                <a:endParaRPr lang="pl-PL" sz="2400" dirty="0" smtClean="0"/>
              </a:p>
              <a:p>
                <a:pPr marL="0" indent="0" algn="ctr">
                  <a:buNone/>
                </a:pPr>
                <a:endParaRPr lang="pl-PL" sz="2400" dirty="0"/>
              </a:p>
              <a:p>
                <a:pPr marL="0" indent="0">
                  <a:buNone/>
                </a:pPr>
                <a:r>
                  <a:rPr lang="pl-PL" sz="2600" b="1" dirty="0" smtClean="0"/>
                  <a:t>S</a:t>
                </a:r>
                <a:r>
                  <a:rPr lang="pl-PL" sz="2600" b="1" baseline="30000" dirty="0" smtClean="0"/>
                  <a:t>2-</a:t>
                </a:r>
                <a:r>
                  <a:rPr lang="pl-PL" sz="2600" b="1" dirty="0" smtClean="0"/>
                  <a:t>                  10-100ng   (0,3 - 3nmola)</a:t>
                </a:r>
                <a:endParaRPr lang="pl-PL" sz="2600" b="1" dirty="0"/>
              </a:p>
              <a:p>
                <a:pPr marL="0" indent="0">
                  <a:buNone/>
                </a:pPr>
                <a:r>
                  <a:rPr lang="pl-PL" sz="2600" b="1" dirty="0"/>
                  <a:t>Tiomocznik    </a:t>
                </a:r>
                <a:r>
                  <a:rPr lang="pl-PL" sz="2600" b="1" dirty="0" smtClean="0"/>
                  <a:t>5-50ng    (0,07-0,7nmola)</a:t>
                </a:r>
                <a:endParaRPr lang="pl-PL" sz="2600" b="1" dirty="0"/>
              </a:p>
              <a:p>
                <a:pPr marL="0" indent="0">
                  <a:buNone/>
                </a:pPr>
                <a:r>
                  <a:rPr lang="pl-PL" sz="2600" b="1" dirty="0" err="1"/>
                  <a:t>Tioguanina</a:t>
                </a:r>
                <a:r>
                  <a:rPr lang="pl-PL" sz="2600" b="1" dirty="0"/>
                  <a:t>  </a:t>
                </a:r>
                <a:r>
                  <a:rPr lang="pl-PL" sz="2600" b="1" dirty="0" smtClean="0"/>
                  <a:t>10-200ng  (0,06-1,2nmola)</a:t>
                </a:r>
              </a:p>
              <a:p>
                <a:pPr marL="0" indent="0">
                  <a:buNone/>
                </a:pPr>
                <a:r>
                  <a:rPr lang="pl-PL" dirty="0"/>
                  <a:t> </a:t>
                </a:r>
                <a:r>
                  <a:rPr lang="pl-PL" sz="2200" dirty="0"/>
                  <a:t>W. Ciesielski, W. Jędrzejewski,  </a:t>
                </a:r>
                <a:r>
                  <a:rPr lang="en-US" sz="2200" b="1" i="1" dirty="0"/>
                  <a:t>"COULOMETRIC DETERMINATION OF SODIUM DIETHYLDITHIOCARBAMATE  AND MERCURY WITH THE USE OF THE INDUCED IODINE-AZIDE REACTION"</a:t>
                </a:r>
                <a:r>
                  <a:rPr lang="en-US" sz="2200" dirty="0"/>
                  <a:t>; </a:t>
                </a:r>
                <a:r>
                  <a:rPr lang="en-US" sz="2200" dirty="0" err="1"/>
                  <a:t>Microchim</a:t>
                </a:r>
                <a:r>
                  <a:rPr lang="en-US" sz="2200" dirty="0"/>
                  <a:t>. </a:t>
                </a:r>
                <a:r>
                  <a:rPr lang="en-US" sz="2200" dirty="0" err="1"/>
                  <a:t>Acta</a:t>
                </a:r>
                <a:r>
                  <a:rPr lang="en-US" sz="2200" dirty="0"/>
                  <a:t>, 1984 III, </a:t>
                </a:r>
                <a:r>
                  <a:rPr lang="en-US" sz="2200" dirty="0" smtClean="0"/>
                  <a:t>177 </a:t>
                </a:r>
                <a:endParaRPr lang="pl-PL" sz="2200" dirty="0"/>
              </a:p>
              <a:p>
                <a:pPr marL="0" indent="0">
                  <a:buNone/>
                </a:pPr>
                <a:r>
                  <a:rPr lang="pl-PL" sz="2200" dirty="0"/>
                  <a:t>W. Ciesielski, Z. H. </a:t>
                </a:r>
                <a:r>
                  <a:rPr lang="pl-PL" sz="2200" dirty="0" err="1"/>
                  <a:t>Kudzin</a:t>
                </a:r>
                <a:r>
                  <a:rPr lang="pl-PL" sz="2200" dirty="0"/>
                  <a:t>, P. </a:t>
                </a:r>
                <a:r>
                  <a:rPr lang="pl-PL" sz="2200" dirty="0" err="1"/>
                  <a:t>Kiełbasiński</a:t>
                </a:r>
                <a:r>
                  <a:rPr lang="pl-PL" sz="2200" dirty="0"/>
                  <a:t>, </a:t>
                </a:r>
                <a:r>
                  <a:rPr lang="en-US" sz="2200" b="1" i="1" dirty="0"/>
                  <a:t>"ORGANOTHIOPHOSPHORUS COMPOUNDS AS INDUCTORS OF THE IODINE- AZIDE REACTION. ANALYTICAL APPLICATION"</a:t>
                </a:r>
                <a:r>
                  <a:rPr lang="en-US" sz="2200" b="1" dirty="0"/>
                  <a:t>; </a:t>
                </a:r>
                <a:r>
                  <a:rPr lang="pl-PL" sz="2200" dirty="0" err="1"/>
                  <a:t>Talanta</a:t>
                </a:r>
                <a:r>
                  <a:rPr lang="pl-PL" sz="2200" dirty="0"/>
                  <a:t>, </a:t>
                </a:r>
                <a:r>
                  <a:rPr lang="pl-PL" sz="2200" b="1" dirty="0"/>
                  <a:t>41</a:t>
                </a:r>
                <a:r>
                  <a:rPr lang="pl-PL" sz="2200" dirty="0"/>
                  <a:t>, 1493 (1994). 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 algn="ctr">
                  <a:buNone/>
                </a:pPr>
                <a:endParaRPr lang="pl-PL" sz="3600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794" y="1027609"/>
                <a:ext cx="12009120" cy="5964317"/>
              </a:xfrm>
              <a:blipFill>
                <a:blip r:embed="rId2"/>
                <a:stretch>
                  <a:fillRect l="-1218" t="-286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41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40228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WITOLD CIESIELSKI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" y="740228"/>
            <a:ext cx="12052663" cy="6117771"/>
          </a:xfrm>
        </p:spPr>
        <p:txBody>
          <a:bodyPr/>
          <a:lstStyle/>
          <a:p>
            <a:r>
              <a:rPr lang="pl-PL" b="1" dirty="0" smtClean="0"/>
              <a:t>2. Jodometryczne miareczkowania  związków siarki w środowisku zasadowym.</a:t>
            </a:r>
          </a:p>
          <a:p>
            <a:pPr marL="0" indent="0">
              <a:buNone/>
            </a:pPr>
            <a:r>
              <a:rPr lang="pl-PL" sz="2400" b="1" dirty="0" smtClean="0"/>
              <a:t>a) objętościowe miareczkowanie jodem z potencjometryczna detekcją PK (10-1000 </a:t>
            </a:r>
            <a:r>
              <a:rPr lang="pl-PL" sz="2400" b="1" dirty="0"/>
              <a:t>µ</a:t>
            </a:r>
            <a:r>
              <a:rPr lang="pl-PL" sz="2400" b="1" dirty="0" smtClean="0"/>
              <a:t>mola)</a:t>
            </a:r>
          </a:p>
          <a:p>
            <a:pPr marL="0" indent="0">
              <a:buNone/>
            </a:pPr>
            <a:r>
              <a:rPr lang="pl-PL" sz="2400" b="1" dirty="0" smtClean="0"/>
              <a:t>b) kulometryczne miareczkowanie anodowo wytwarzanym jodem z    </a:t>
            </a:r>
            <a:r>
              <a:rPr lang="pl-PL" sz="2400" b="1" dirty="0" err="1" smtClean="0"/>
              <a:t>biamperometryczną</a:t>
            </a:r>
            <a:r>
              <a:rPr lang="pl-PL" sz="2400" b="1" dirty="0" smtClean="0"/>
              <a:t> detekcją PK  (0,02-10 </a:t>
            </a:r>
            <a:r>
              <a:rPr lang="pl-PL" sz="2400" b="1" dirty="0"/>
              <a:t>µmola</a:t>
            </a:r>
            <a:r>
              <a:rPr lang="pl-PL" sz="2400" b="1" dirty="0" smtClean="0"/>
              <a:t>)</a:t>
            </a:r>
          </a:p>
          <a:p>
            <a:pPr marL="0" indent="0">
              <a:buNone/>
            </a:pPr>
            <a:endParaRPr lang="pl-PL" sz="2400" b="1" dirty="0" smtClean="0"/>
          </a:p>
          <a:p>
            <a:pPr>
              <a:spcAft>
                <a:spcPts val="0"/>
              </a:spcAft>
            </a:pPr>
            <a:r>
              <a:rPr lang="pl-PL" sz="2000" dirty="0">
                <a:ea typeface="Times New Roman" panose="02020603050405020304" pitchFamily="18" charset="0"/>
              </a:rPr>
              <a:t>W. Ciesielski, R. Zakrzewski, </a:t>
            </a:r>
            <a:r>
              <a:rPr lang="en-US" sz="2000" b="1" i="1" dirty="0">
                <a:ea typeface="Times New Roman" panose="02020603050405020304" pitchFamily="18" charset="0"/>
              </a:rPr>
              <a:t>"POTENTIOMETRIC AND COULOMETRIC TITRATION OF 6-PROPYL</a:t>
            </a:r>
            <a:r>
              <a:rPr lang="pl-PL" sz="2000" b="1" i="1" dirty="0">
                <a:ea typeface="Times New Roman" panose="02020603050405020304" pitchFamily="18" charset="0"/>
              </a:rPr>
              <a:t>-2-THIOURACIL</a:t>
            </a:r>
            <a:r>
              <a:rPr lang="pl-PL" sz="2000" b="1" i="1" dirty="0" smtClean="0">
                <a:ea typeface="Times New Roman" panose="02020603050405020304" pitchFamily="18" charset="0"/>
              </a:rPr>
              <a:t>"</a:t>
            </a:r>
            <a:r>
              <a:rPr lang="pl-PL" sz="2000" dirty="0" smtClean="0">
                <a:ea typeface="Times New Roman" panose="02020603050405020304" pitchFamily="18" charset="0"/>
              </a:rPr>
              <a:t>; </a:t>
            </a:r>
            <a:r>
              <a:rPr lang="pl-PL" sz="2000" dirty="0" err="1" smtClean="0">
                <a:ea typeface="Times New Roman" panose="02020603050405020304" pitchFamily="18" charset="0"/>
              </a:rPr>
              <a:t>Analyst</a:t>
            </a:r>
            <a:r>
              <a:rPr lang="pl-PL" sz="2000" dirty="0">
                <a:ea typeface="Times New Roman" panose="02020603050405020304" pitchFamily="18" charset="0"/>
              </a:rPr>
              <a:t>, </a:t>
            </a:r>
            <a:r>
              <a:rPr lang="pl-PL" sz="2000" b="1" dirty="0">
                <a:ea typeface="Times New Roman" panose="02020603050405020304" pitchFamily="18" charset="0"/>
              </a:rPr>
              <a:t>122</a:t>
            </a:r>
            <a:r>
              <a:rPr lang="pl-PL" sz="2000" dirty="0">
                <a:ea typeface="Times New Roman" panose="02020603050405020304" pitchFamily="18" charset="0"/>
              </a:rPr>
              <a:t>, 491 (1997). </a:t>
            </a:r>
          </a:p>
          <a:p>
            <a:pPr>
              <a:spcAft>
                <a:spcPts val="0"/>
              </a:spcAft>
            </a:pPr>
            <a:r>
              <a:rPr lang="pl-PL" sz="2000" dirty="0" smtClean="0">
                <a:ea typeface="Times New Roman" panose="02020603050405020304" pitchFamily="18" charset="0"/>
              </a:rPr>
              <a:t>W</a:t>
            </a:r>
            <a:r>
              <a:rPr lang="pl-PL" sz="2000" dirty="0">
                <a:ea typeface="Times New Roman" panose="02020603050405020304" pitchFamily="18" charset="0"/>
              </a:rPr>
              <a:t>. Ciesielski, R. Zakrzewski, A. Krenc, J. Zielińska, </a:t>
            </a:r>
            <a:r>
              <a:rPr lang="en-US" sz="2000" b="1" i="1" dirty="0">
                <a:ea typeface="Times New Roman" panose="02020603050405020304" pitchFamily="18" charset="0"/>
              </a:rPr>
              <a:t>"IODIMETRIC DETERMINATION OF 2-MERCAPTOPYRIMIDINES"</a:t>
            </a:r>
            <a:r>
              <a:rPr lang="en-US" sz="2000" dirty="0">
                <a:ea typeface="Times New Roman" panose="02020603050405020304" pitchFamily="18" charset="0"/>
              </a:rPr>
              <a:t>; </a:t>
            </a:r>
            <a:r>
              <a:rPr lang="pl-PL" sz="2000" dirty="0" err="1">
                <a:ea typeface="Times New Roman" panose="02020603050405020304" pitchFamily="18" charset="0"/>
              </a:rPr>
              <a:t>Talanta</a:t>
            </a:r>
            <a:r>
              <a:rPr lang="pl-PL" sz="2000" dirty="0">
                <a:ea typeface="Times New Roman" panose="02020603050405020304" pitchFamily="18" charset="0"/>
              </a:rPr>
              <a:t>, </a:t>
            </a:r>
            <a:r>
              <a:rPr lang="pl-PL" sz="2000" b="1" dirty="0">
                <a:ea typeface="Times New Roman" panose="02020603050405020304" pitchFamily="18" charset="0"/>
              </a:rPr>
              <a:t>47</a:t>
            </a:r>
            <a:r>
              <a:rPr lang="pl-PL" sz="2000" dirty="0">
                <a:ea typeface="Times New Roman" panose="02020603050405020304" pitchFamily="18" charset="0"/>
              </a:rPr>
              <a:t>, 745 (1998).</a:t>
            </a:r>
          </a:p>
          <a:p>
            <a:pPr marL="0" indent="0">
              <a:buNone/>
            </a:pPr>
            <a:endParaRPr lang="pl-PL" sz="2400" b="1" dirty="0"/>
          </a:p>
          <a:p>
            <a:pPr marL="0" indent="0">
              <a:buNone/>
            </a:pPr>
            <a:endParaRPr lang="pl-PL" sz="24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816" y="4741682"/>
            <a:ext cx="10107905" cy="211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31" y="191590"/>
            <a:ext cx="11747863" cy="923108"/>
          </a:xfrm>
        </p:spPr>
        <p:txBody>
          <a:bodyPr/>
          <a:lstStyle/>
          <a:p>
            <a:pPr eaLnBrk="1" hangingPunct="1"/>
            <a:r>
              <a:rPr lang="pl-PL" altLang="pl-PL" sz="3600" b="1" dirty="0" smtClean="0"/>
              <a:t>A. Cygański  „</a:t>
            </a:r>
            <a:r>
              <a:rPr lang="pl-PL" altLang="pl-PL" sz="3600" b="1" i="1" dirty="0" smtClean="0"/>
              <a:t>Chemiczne metody analizy ilościowej”</a:t>
            </a:r>
            <a:endParaRPr lang="pl-PL" altLang="pl-PL" sz="3600" b="1" i="1" dirty="0"/>
          </a:p>
        </p:txBody>
      </p:sp>
      <p:pic>
        <p:nvPicPr>
          <p:cNvPr id="1218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458" y="1254034"/>
            <a:ext cx="9819776" cy="5419817"/>
          </a:xfrm>
        </p:spPr>
      </p:pic>
    </p:spTree>
    <p:extLst>
      <p:ext uri="{BB962C8B-B14F-4D97-AF65-F5344CB8AC3E}">
        <p14:creationId xmlns:p14="http://schemas.microsoft.com/office/powerpoint/2010/main" val="34520890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31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WITOLD CIESIELSKI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" y="818606"/>
            <a:ext cx="12191999" cy="6039394"/>
          </a:xfrm>
        </p:spPr>
        <p:txBody>
          <a:bodyPr>
            <a:normAutofit/>
          </a:bodyPr>
          <a:lstStyle/>
          <a:p>
            <a:r>
              <a:rPr lang="pl-PL" sz="3600" b="1" dirty="0" smtClean="0"/>
              <a:t>3. Kulometryczne miareczkowanie związków siarki chlorem</a:t>
            </a:r>
          </a:p>
          <a:p>
            <a:pPr marL="0" indent="0" algn="ctr">
              <a:buNone/>
            </a:pPr>
            <a:r>
              <a:rPr lang="pl-PL" sz="3600" b="1" dirty="0"/>
              <a:t> </a:t>
            </a:r>
            <a:r>
              <a:rPr lang="pl-PL" sz="3600" b="1" dirty="0" smtClean="0"/>
              <a:t> </a:t>
            </a:r>
            <a:r>
              <a:rPr lang="pl-PL" sz="3600" dirty="0"/>
              <a:t>RSH + 3Cl</a:t>
            </a:r>
            <a:r>
              <a:rPr lang="pl-PL" sz="3600" baseline="-25000" dirty="0"/>
              <a:t>2</a:t>
            </a:r>
            <a:r>
              <a:rPr lang="pl-PL" sz="3600" dirty="0"/>
              <a:t> + 3H</a:t>
            </a:r>
            <a:r>
              <a:rPr lang="pl-PL" sz="3600" baseline="-25000" dirty="0"/>
              <a:t>2</a:t>
            </a:r>
            <a:r>
              <a:rPr lang="pl-PL" sz="3600" dirty="0"/>
              <a:t>O = RSO</a:t>
            </a:r>
            <a:r>
              <a:rPr lang="pl-PL" sz="3600" baseline="-25000" dirty="0"/>
              <a:t>3</a:t>
            </a:r>
            <a:r>
              <a:rPr lang="pl-PL" sz="3600" dirty="0"/>
              <a:t>H + 6HCl</a:t>
            </a:r>
          </a:p>
          <a:p>
            <a:pPr marL="0" indent="0" algn="ctr">
              <a:buNone/>
            </a:pPr>
            <a:r>
              <a:rPr lang="pl-PL" sz="3600" dirty="0" smtClean="0"/>
              <a:t>  RSSR </a:t>
            </a:r>
            <a:r>
              <a:rPr lang="pl-PL" sz="3600" dirty="0"/>
              <a:t>+ 5Cl</a:t>
            </a:r>
            <a:r>
              <a:rPr lang="pl-PL" sz="3600" baseline="-25000" dirty="0"/>
              <a:t>2</a:t>
            </a:r>
            <a:r>
              <a:rPr lang="pl-PL" sz="3600" dirty="0"/>
              <a:t> + 6H</a:t>
            </a:r>
            <a:r>
              <a:rPr lang="pl-PL" sz="3600" baseline="-25000" dirty="0"/>
              <a:t>2</a:t>
            </a:r>
            <a:r>
              <a:rPr lang="pl-PL" sz="3600" dirty="0"/>
              <a:t>O = 2RSO</a:t>
            </a:r>
            <a:r>
              <a:rPr lang="pl-PL" sz="3600" baseline="-25000" dirty="0"/>
              <a:t>3</a:t>
            </a:r>
            <a:r>
              <a:rPr lang="pl-PL" sz="3600" dirty="0"/>
              <a:t>H + 10HCl</a:t>
            </a:r>
          </a:p>
          <a:p>
            <a:pPr marL="0" indent="0">
              <a:buNone/>
            </a:pPr>
            <a:endParaRPr lang="pl-PL" sz="3600" b="1" dirty="0" smtClean="0"/>
          </a:p>
          <a:p>
            <a:pPr marL="0" indent="0">
              <a:buNone/>
            </a:pPr>
            <a:endParaRPr lang="pl-PL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sz="3600" b="1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</a:t>
            </a:r>
            <a:r>
              <a:rPr lang="pl-PL" sz="2000" dirty="0"/>
              <a:t>. Ciesielski, M. Skowron, P. </a:t>
            </a:r>
            <a:r>
              <a:rPr lang="pl-PL" sz="2000" dirty="0" err="1"/>
              <a:t>Bałczewski</a:t>
            </a:r>
            <a:r>
              <a:rPr lang="pl-PL" sz="2000" dirty="0"/>
              <a:t>, A. </a:t>
            </a:r>
            <a:r>
              <a:rPr lang="pl-PL" sz="2000" dirty="0" err="1"/>
              <a:t>Szadowiak</a:t>
            </a:r>
            <a:r>
              <a:rPr lang="pl-PL" sz="2000" dirty="0"/>
              <a:t> </a:t>
            </a:r>
            <a:r>
              <a:rPr lang="en-US" sz="2000" b="1" i="1" dirty="0"/>
              <a:t>„DETERMINATION OF </a:t>
            </a:r>
            <a:r>
              <a:rPr lang="en-US" sz="2000" b="1" i="1" dirty="0" smtClean="0"/>
              <a:t>THIOPHOSPHORUS </a:t>
            </a:r>
            <a:r>
              <a:rPr lang="en-US" sz="2000" b="1" i="1" dirty="0"/>
              <a:t>INSECTICIDES BASED ON COULOMETRIC TITRATION WITH THE ANODICALLY GENERATED </a:t>
            </a:r>
            <a:r>
              <a:rPr lang="en-US" sz="2000" b="1" i="1" dirty="0" smtClean="0"/>
              <a:t>CHLORINE„</a:t>
            </a:r>
            <a:r>
              <a:rPr lang="pl-PL" sz="2000" dirty="0" smtClean="0"/>
              <a:t>; </a:t>
            </a:r>
            <a:r>
              <a:rPr lang="pl-PL" sz="2000" dirty="0" err="1" smtClean="0"/>
              <a:t>Talanta</a:t>
            </a:r>
            <a:r>
              <a:rPr lang="pl-PL" sz="2000" dirty="0"/>
              <a:t>, </a:t>
            </a:r>
            <a:r>
              <a:rPr lang="pl-PL" sz="2000" b="1" dirty="0"/>
              <a:t>60</a:t>
            </a:r>
            <a:r>
              <a:rPr lang="pl-PL" sz="2000" dirty="0"/>
              <a:t>, 725 (2003).</a:t>
            </a:r>
          </a:p>
          <a:p>
            <a:pPr marL="0" indent="0">
              <a:buNone/>
            </a:pPr>
            <a:endParaRPr lang="pl-PL" sz="20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49599"/>
            <a:ext cx="6123709" cy="18195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3709" y="3066473"/>
            <a:ext cx="5855856" cy="17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635725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WITOLD CIESIELSKI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4172" y="496389"/>
            <a:ext cx="12192000" cy="5541237"/>
          </a:xfrm>
        </p:spPr>
        <p:txBody>
          <a:bodyPr/>
          <a:lstStyle/>
          <a:p>
            <a:r>
              <a:rPr lang="pl-PL" sz="3600" b="1" dirty="0" smtClean="0"/>
              <a:t>4. </a:t>
            </a:r>
            <a:r>
              <a:rPr lang="pl-PL" sz="3600" b="1" dirty="0" err="1"/>
              <a:t>W</a:t>
            </a:r>
            <a:r>
              <a:rPr lang="pl-PL" sz="3600" b="1" dirty="0" err="1" smtClean="0"/>
              <a:t>oltamperometryczne</a:t>
            </a:r>
            <a:r>
              <a:rPr lang="pl-PL" sz="3600" b="1" dirty="0" smtClean="0"/>
              <a:t> oznaczania związków organicznych</a:t>
            </a:r>
          </a:p>
          <a:p>
            <a:pPr marL="0" indent="0">
              <a:buNone/>
            </a:pPr>
            <a:r>
              <a:rPr lang="pl-PL" b="1" dirty="0"/>
              <a:t> </a:t>
            </a:r>
            <a:r>
              <a:rPr lang="pl-PL" b="1" dirty="0" smtClean="0"/>
              <a:t> </a:t>
            </a:r>
            <a:r>
              <a:rPr lang="pl-PL" dirty="0"/>
              <a:t>Michał Kasprzak </a:t>
            </a:r>
            <a:r>
              <a:rPr lang="pl-PL" b="1" i="1" dirty="0"/>
              <a:t>"Katodowa woltamperometria inwersyjna </a:t>
            </a:r>
            <a:r>
              <a:rPr lang="pl-PL" b="1" i="1" dirty="0" err="1"/>
              <a:t>tiouracyli</a:t>
            </a:r>
            <a:r>
              <a:rPr lang="pl-PL" b="1" i="1" dirty="0"/>
              <a:t> i </a:t>
            </a:r>
            <a:r>
              <a:rPr lang="pl-PL" b="1" i="1" dirty="0" err="1"/>
              <a:t>merkaptotiadiazoli</a:t>
            </a:r>
            <a:r>
              <a:rPr lang="pl-PL" b="1" i="1" dirty="0"/>
              <a:t>" </a:t>
            </a:r>
            <a:r>
              <a:rPr lang="pl-PL" dirty="0" smtClean="0"/>
              <a:t>2003 r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Sylwia </a:t>
            </a:r>
            <a:r>
              <a:rPr lang="pl-PL" dirty="0" err="1"/>
              <a:t>Smarzewska</a:t>
            </a:r>
            <a:r>
              <a:rPr lang="pl-PL" dirty="0"/>
              <a:t> </a:t>
            </a:r>
            <a:r>
              <a:rPr lang="pl-PL" b="1" i="1" dirty="0"/>
              <a:t>"Elektrody przyjazne środowisku w woltamperometrii związków organicznych"</a:t>
            </a:r>
            <a:r>
              <a:rPr lang="pl-PL" i="1" dirty="0"/>
              <a:t> </a:t>
            </a:r>
            <a:r>
              <a:rPr lang="pl-PL" dirty="0" smtClean="0"/>
              <a:t>2012 r.</a:t>
            </a:r>
          </a:p>
          <a:p>
            <a:pPr marL="0" indent="0">
              <a:buNone/>
            </a:pPr>
            <a:r>
              <a:rPr lang="pl-PL" dirty="0"/>
              <a:t>Natalia Festinger </a:t>
            </a:r>
            <a:r>
              <a:rPr lang="pl-PL" b="1" i="1" dirty="0"/>
              <a:t>"Materiały węglowe w elektroanalizie "</a:t>
            </a:r>
            <a:r>
              <a:rPr lang="pl-PL" dirty="0"/>
              <a:t> </a:t>
            </a:r>
            <a:r>
              <a:rPr lang="pl-PL" dirty="0" smtClean="0"/>
              <a:t>2021 r.</a:t>
            </a:r>
          </a:p>
          <a:p>
            <a:pPr marL="0" indent="0">
              <a:buNone/>
            </a:pPr>
            <a:r>
              <a:rPr lang="pl-PL" dirty="0"/>
              <a:t>Kamila </a:t>
            </a:r>
            <a:r>
              <a:rPr lang="pl-PL" dirty="0" err="1"/>
              <a:t>Koszelska</a:t>
            </a:r>
            <a:r>
              <a:rPr lang="pl-PL" dirty="0"/>
              <a:t> </a:t>
            </a:r>
            <a:r>
              <a:rPr lang="pl-PL" b="1" i="1" dirty="0"/>
              <a:t>"Wykorzystanie technik </a:t>
            </a:r>
            <a:r>
              <a:rPr lang="pl-PL" b="1" i="1" dirty="0" err="1"/>
              <a:t>woltamperometrycznych</a:t>
            </a:r>
            <a:r>
              <a:rPr lang="pl-PL" b="1" i="1" dirty="0"/>
              <a:t> w elektroanalizie i badaniach interakcji DNA" </a:t>
            </a:r>
            <a:r>
              <a:rPr lang="pl-PL" dirty="0" smtClean="0"/>
              <a:t>2021 r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4249783"/>
            <a:ext cx="3067050" cy="260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6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45307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Dr Sylwia </a:t>
            </a:r>
            <a:r>
              <a:rPr lang="pl-PL" b="1" dirty="0" err="1">
                <a:solidFill>
                  <a:srgbClr val="0070C0"/>
                </a:solidFill>
              </a:rPr>
              <a:t>Smarzewska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sz="3600" b="1" dirty="0" smtClean="0"/>
              <a:t>- </a:t>
            </a:r>
            <a:r>
              <a:rPr lang="pl-PL" sz="3200" b="1" dirty="0" smtClean="0"/>
              <a:t>habilitacja</a:t>
            </a:r>
            <a:r>
              <a:rPr lang="pl-PL" b="1" dirty="0" smtClean="0">
                <a:solidFill>
                  <a:srgbClr val="0070C0"/>
                </a:solidFill>
              </a:rPr>
              <a:t> 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140208" y="925009"/>
            <a:ext cx="1192987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„Elektroanalityczne </a:t>
            </a:r>
            <a:r>
              <a:rPr kumimoji="0" lang="pl-PL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fizykochemiczne właściwości elektrod modyfikowanych pochodnymi </a:t>
            </a:r>
            <a:r>
              <a:rPr kumimoji="0" lang="pl-PL" sz="36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grafenu”</a:t>
            </a:r>
            <a:endParaRPr kumimoji="0" lang="pl-PL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5681132" y="1965308"/>
            <a:ext cx="0" cy="5520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2250778" y="2571381"/>
            <a:ext cx="638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Elektrody modyfikowane w objętości (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pastowe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lub na powierzchni</a:t>
            </a:r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2953511" y="2984545"/>
            <a:ext cx="1327646" cy="5681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49883" y="3570616"/>
            <a:ext cx="3858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Zastosowanie w elektroanalizie leków, pestycydów, kationów metali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>
            <a:off x="7285780" y="2973199"/>
            <a:ext cx="1000861" cy="51045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2239768" y="5377602"/>
            <a:ext cx="9144" cy="477417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211082" y="5862515"/>
            <a:ext cx="4075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Porównanie z elektrodami niemodyfikowanymi</a:t>
            </a:r>
          </a:p>
        </p:txBody>
      </p:sp>
      <p:cxnSp>
        <p:nvCxnSpPr>
          <p:cNvPr id="22" name="Łącznik prosty ze strzałką 21"/>
          <p:cNvCxnSpPr/>
          <p:nvPr/>
        </p:nvCxnSpPr>
        <p:spPr>
          <a:xfrm>
            <a:off x="2250778" y="4216947"/>
            <a:ext cx="0" cy="360509"/>
          </a:xfrm>
          <a:prstGeom prst="straightConnector1">
            <a:avLst/>
          </a:prstGeom>
          <a:ln w="5715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440702" y="4636402"/>
            <a:ext cx="3525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Analiza próbek naturalnych, medycznych, spożywczych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6096000" y="3469009"/>
            <a:ext cx="543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Analiza korelacji między właściwościami fizykochemicznymi modyfikatorów a właściwościami elektrod uzyskiwanych z zastosowaniem tych modyfikatorów</a:t>
            </a:r>
          </a:p>
        </p:txBody>
      </p:sp>
      <p:cxnSp>
        <p:nvCxnSpPr>
          <p:cNvPr id="30" name="Łącznik prosty ze strzałką 29"/>
          <p:cNvCxnSpPr/>
          <p:nvPr/>
        </p:nvCxnSpPr>
        <p:spPr>
          <a:xfrm flipH="1">
            <a:off x="6096001" y="4622337"/>
            <a:ext cx="1900018" cy="75526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/>
          <p:cNvSpPr txBox="1"/>
          <p:nvPr/>
        </p:nvSpPr>
        <p:spPr>
          <a:xfrm>
            <a:off x="4444225" y="5377602"/>
            <a:ext cx="352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Aktywacja w polu magnetycznym</a:t>
            </a:r>
          </a:p>
        </p:txBody>
      </p:sp>
      <p:cxnSp>
        <p:nvCxnSpPr>
          <p:cNvPr id="33" name="Łącznik prosty ze strzałką 32"/>
          <p:cNvCxnSpPr/>
          <p:nvPr/>
        </p:nvCxnSpPr>
        <p:spPr>
          <a:xfrm flipH="1">
            <a:off x="8286642" y="4669338"/>
            <a:ext cx="350756" cy="116604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6635673" y="5855019"/>
            <a:ext cx="3525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Analiza wpływu rozpuszczalników stosowanych do wytwarzania warstw modyfikujących</a:t>
            </a:r>
          </a:p>
        </p:txBody>
      </p:sp>
      <p:cxnSp>
        <p:nvCxnSpPr>
          <p:cNvPr id="39" name="Łącznik prosty ze strzałką 38"/>
          <p:cNvCxnSpPr>
            <a:endCxn id="40" idx="0"/>
          </p:cNvCxnSpPr>
          <p:nvPr/>
        </p:nvCxnSpPr>
        <p:spPr>
          <a:xfrm>
            <a:off x="9056392" y="4636402"/>
            <a:ext cx="2017985" cy="64633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9956753" y="5282733"/>
            <a:ext cx="22352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Wpływ na mechanizmy reakcji elektrodowych związków organicznych </a:t>
            </a:r>
          </a:p>
        </p:txBody>
      </p:sp>
    </p:spTree>
    <p:extLst>
      <p:ext uri="{BB962C8B-B14F-4D97-AF65-F5344CB8AC3E}">
        <p14:creationId xmlns:p14="http://schemas.microsoft.com/office/powerpoint/2010/main" val="19985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/>
        </p:nvSpPr>
        <p:spPr>
          <a:xfrm>
            <a:off x="0" y="294528"/>
            <a:ext cx="4603569" cy="81860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11. Prof. Sławomira Skrzypek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1997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3" name="Owal 2"/>
          <p:cNvSpPr/>
          <p:nvPr/>
        </p:nvSpPr>
        <p:spPr>
          <a:xfrm>
            <a:off x="8220890" y="417988"/>
            <a:ext cx="3300549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26. Dr Kinga Konecka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2021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4" name="Owal 3"/>
          <p:cNvSpPr/>
          <p:nvPr/>
        </p:nvSpPr>
        <p:spPr>
          <a:xfrm>
            <a:off x="7781109" y="1598878"/>
            <a:ext cx="3479075" cy="7892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25. Dr Karolina </a:t>
            </a:r>
            <a:r>
              <a:rPr lang="pl-PL" dirty="0" err="1">
                <a:solidFill>
                  <a:schemeClr val="tx1"/>
                </a:solidFill>
              </a:rPr>
              <a:t>Sipa</a:t>
            </a:r>
            <a:r>
              <a:rPr lang="pl-PL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2019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Owal 4"/>
          <p:cNvSpPr/>
          <p:nvPr/>
        </p:nvSpPr>
        <p:spPr>
          <a:xfrm>
            <a:off x="7141027" y="2928823"/>
            <a:ext cx="3587932" cy="87655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24. Dr Konrad Rudnicki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2019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6511832" y="4138689"/>
            <a:ext cx="3418115" cy="84894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</a:t>
            </a:r>
            <a:r>
              <a:rPr lang="pl-PL" dirty="0" smtClean="0">
                <a:solidFill>
                  <a:schemeClr val="tx1"/>
                </a:solidFill>
              </a:rPr>
              <a:t>3. Dr Justyna Węgiel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2018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3568334" y="5189456"/>
            <a:ext cx="3405052" cy="9173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22. Dr Ewelina Socha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2015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1448341" y="3906982"/>
            <a:ext cx="3290751" cy="100457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21. Dr Mariola Brycht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2015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Owal 8"/>
          <p:cNvSpPr/>
          <p:nvPr/>
        </p:nvSpPr>
        <p:spPr>
          <a:xfrm>
            <a:off x="127907" y="2216727"/>
            <a:ext cx="3988526" cy="9899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20. Dr Dariusz </a:t>
            </a:r>
            <a:r>
              <a:rPr lang="pl-PL" dirty="0" err="1" smtClean="0">
                <a:solidFill>
                  <a:schemeClr val="tx1"/>
                </a:solidFill>
              </a:rPr>
              <a:t>Guziejewski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2013 r.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1" name="Łącznik prosty ze strzałką 10"/>
          <p:cNvCxnSpPr/>
          <p:nvPr/>
        </p:nvCxnSpPr>
        <p:spPr>
          <a:xfrm>
            <a:off x="1502225" y="-117971"/>
            <a:ext cx="32661" cy="4124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zakrzywiony 12"/>
          <p:cNvCxnSpPr>
            <a:stCxn id="2" idx="6"/>
            <a:endCxn id="3" idx="2"/>
          </p:cNvCxnSpPr>
          <p:nvPr/>
        </p:nvCxnSpPr>
        <p:spPr>
          <a:xfrm>
            <a:off x="4603569" y="703831"/>
            <a:ext cx="3617321" cy="12346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zakrzywiony 15"/>
          <p:cNvCxnSpPr>
            <a:stCxn id="2" idx="6"/>
            <a:endCxn id="4" idx="2"/>
          </p:cNvCxnSpPr>
          <p:nvPr/>
        </p:nvCxnSpPr>
        <p:spPr>
          <a:xfrm>
            <a:off x="4603569" y="703831"/>
            <a:ext cx="3177540" cy="128966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zakrzywiony 17"/>
          <p:cNvCxnSpPr>
            <a:stCxn id="2" idx="6"/>
            <a:endCxn id="5" idx="2"/>
          </p:cNvCxnSpPr>
          <p:nvPr/>
        </p:nvCxnSpPr>
        <p:spPr>
          <a:xfrm>
            <a:off x="4603569" y="703831"/>
            <a:ext cx="2537458" cy="26632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zakrzywiony 19"/>
          <p:cNvCxnSpPr>
            <a:stCxn id="2" idx="6"/>
            <a:endCxn id="6" idx="2"/>
          </p:cNvCxnSpPr>
          <p:nvPr/>
        </p:nvCxnSpPr>
        <p:spPr>
          <a:xfrm>
            <a:off x="4603569" y="703831"/>
            <a:ext cx="1908263" cy="385933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zakrzywiony 23"/>
          <p:cNvCxnSpPr>
            <a:stCxn id="2" idx="6"/>
            <a:endCxn id="7" idx="0"/>
          </p:cNvCxnSpPr>
          <p:nvPr/>
        </p:nvCxnSpPr>
        <p:spPr>
          <a:xfrm>
            <a:off x="4603569" y="703831"/>
            <a:ext cx="667291" cy="448562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zakrzywiony 26"/>
          <p:cNvCxnSpPr>
            <a:stCxn id="2" idx="6"/>
            <a:endCxn id="8" idx="6"/>
          </p:cNvCxnSpPr>
          <p:nvPr/>
        </p:nvCxnSpPr>
        <p:spPr>
          <a:xfrm>
            <a:off x="4603569" y="703831"/>
            <a:ext cx="135523" cy="3705441"/>
          </a:xfrm>
          <a:prstGeom prst="curvedConnector3">
            <a:avLst>
              <a:gd name="adj1" fmla="val 2686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zakrzywiony 29"/>
          <p:cNvCxnSpPr>
            <a:stCxn id="2" idx="6"/>
            <a:endCxn id="9" idx="6"/>
          </p:cNvCxnSpPr>
          <p:nvPr/>
        </p:nvCxnSpPr>
        <p:spPr>
          <a:xfrm flipH="1">
            <a:off x="4116433" y="703831"/>
            <a:ext cx="487136" cy="2007891"/>
          </a:xfrm>
          <a:prstGeom prst="curvedConnector3">
            <a:avLst>
              <a:gd name="adj1" fmla="val -4692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wal 32"/>
          <p:cNvSpPr/>
          <p:nvPr/>
        </p:nvSpPr>
        <p:spPr>
          <a:xfrm>
            <a:off x="12265890" y="5384799"/>
            <a:ext cx="73891" cy="45719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315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51344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</a:rPr>
              <a:t>Prof. Sławomira Skrzypek </a:t>
            </a:r>
            <a:r>
              <a:rPr lang="pl-PL" sz="3200" b="1" dirty="0" smtClean="0"/>
              <a:t>- doktorat</a:t>
            </a: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951344"/>
            <a:ext cx="12192000" cy="5906655"/>
          </a:xfrm>
        </p:spPr>
        <p:txBody>
          <a:bodyPr/>
          <a:lstStyle/>
          <a:p>
            <a:pPr marL="0" indent="0" algn="ctr">
              <a:buNone/>
            </a:pPr>
            <a:r>
              <a:rPr lang="pl-PL" sz="2700" b="1" dirty="0" smtClean="0"/>
              <a:t>„Barwniki </a:t>
            </a:r>
            <a:r>
              <a:rPr lang="pl-PL" sz="2700" b="1" dirty="0"/>
              <a:t>azowe w </a:t>
            </a:r>
            <a:r>
              <a:rPr lang="pl-PL" sz="2700" b="1" dirty="0" err="1"/>
              <a:t>polarograficzym</a:t>
            </a:r>
            <a:r>
              <a:rPr lang="pl-PL" sz="2700" b="1" dirty="0"/>
              <a:t> i </a:t>
            </a:r>
            <a:r>
              <a:rPr lang="pl-PL" sz="2700" b="1" dirty="0" err="1"/>
              <a:t>woltamperometrycznym</a:t>
            </a:r>
            <a:r>
              <a:rPr lang="pl-PL" sz="2700" b="1" dirty="0"/>
              <a:t> oznaczaniu </a:t>
            </a:r>
            <a:r>
              <a:rPr lang="pl-PL" sz="2700" b="1" dirty="0" smtClean="0"/>
              <a:t>metali” </a:t>
            </a:r>
          </a:p>
          <a:p>
            <a:pPr marL="0" indent="0" algn="ctr">
              <a:buNone/>
            </a:pPr>
            <a:r>
              <a:rPr lang="pl-PL" sz="2400" dirty="0" smtClean="0"/>
              <a:t>Oznaczanie magnezu, berylu i lantanu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073" y="2299855"/>
            <a:ext cx="7924800" cy="44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2108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</a:rPr>
              <a:t>Prof. Sławomira </a:t>
            </a:r>
            <a:r>
              <a:rPr lang="pl-PL" sz="4000" b="1" dirty="0" smtClean="0">
                <a:solidFill>
                  <a:srgbClr val="0070C0"/>
                </a:solidFill>
              </a:rPr>
              <a:t>Skrzypek </a:t>
            </a:r>
            <a:r>
              <a:rPr lang="pl-PL" sz="3200" b="1" dirty="0" smtClean="0"/>
              <a:t>-</a:t>
            </a:r>
            <a:r>
              <a:rPr lang="pl-PL" sz="4000" b="1" dirty="0" smtClean="0">
                <a:solidFill>
                  <a:srgbClr val="0070C0"/>
                </a:solidFill>
              </a:rPr>
              <a:t> </a:t>
            </a:r>
            <a:r>
              <a:rPr lang="pl-PL" sz="3200" b="1" dirty="0" smtClean="0"/>
              <a:t>habilitacja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711200"/>
            <a:ext cx="12192000" cy="6146799"/>
          </a:xfrm>
        </p:spPr>
        <p:txBody>
          <a:bodyPr/>
          <a:lstStyle/>
          <a:p>
            <a:pPr marL="0" indent="0" algn="ctr">
              <a:buNone/>
            </a:pPr>
            <a:r>
              <a:rPr lang="pl-PL" b="1" dirty="0" smtClean="0"/>
              <a:t> </a:t>
            </a:r>
            <a:r>
              <a:rPr lang="pl-PL" b="1" i="1" dirty="0"/>
              <a:t>”Związki z grupą </a:t>
            </a:r>
            <a:r>
              <a:rPr lang="pl-PL" b="1" i="1" dirty="0" err="1"/>
              <a:t>guanidynową</a:t>
            </a:r>
            <a:r>
              <a:rPr lang="pl-PL" b="1" i="1" dirty="0"/>
              <a:t> jako </a:t>
            </a:r>
            <a:r>
              <a:rPr lang="pl-PL" b="1" i="1" dirty="0" err="1"/>
              <a:t>elektrokatalizatory</a:t>
            </a:r>
            <a:r>
              <a:rPr lang="pl-PL" b="1" i="1" dirty="0"/>
              <a:t> redukcji wodoru: mechanizm elektrodowy i </a:t>
            </a:r>
            <a:r>
              <a:rPr lang="pl-PL" b="1" i="1" dirty="0" err="1"/>
              <a:t>woltamperometryczne</a:t>
            </a:r>
            <a:r>
              <a:rPr lang="pl-PL" b="1" i="1" dirty="0"/>
              <a:t> </a:t>
            </a:r>
            <a:r>
              <a:rPr lang="pl-PL" b="1" i="1" dirty="0" smtClean="0"/>
              <a:t>oznaczanie”  </a:t>
            </a:r>
            <a:r>
              <a:rPr lang="pl-PL" dirty="0" smtClean="0"/>
              <a:t>2012 r.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653307"/>
            <a:ext cx="9324975" cy="520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37308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Prof. Sławomira </a:t>
            </a:r>
            <a:r>
              <a:rPr lang="pl-PL" b="1" dirty="0" smtClean="0">
                <a:solidFill>
                  <a:srgbClr val="0070C0"/>
                </a:solidFill>
              </a:rPr>
              <a:t>Skrzypek </a:t>
            </a:r>
            <a:r>
              <a:rPr lang="pl-PL" sz="4000" b="1" dirty="0" smtClean="0"/>
              <a:t>– tematyka badań naukowych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37309"/>
            <a:ext cx="12192000" cy="62206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b="1" dirty="0" err="1" smtClean="0"/>
              <a:t>Woltamperometryczne</a:t>
            </a:r>
            <a:r>
              <a:rPr lang="pl-PL" sz="3600" b="1" dirty="0" smtClean="0"/>
              <a:t> badania i </a:t>
            </a:r>
            <a:r>
              <a:rPr lang="pl-PL" sz="3600" b="1" dirty="0"/>
              <a:t>opracowanie </a:t>
            </a:r>
            <a:r>
              <a:rPr lang="pl-PL" sz="3600" b="1" dirty="0" smtClean="0"/>
              <a:t>wielu </a:t>
            </a:r>
            <a:r>
              <a:rPr lang="pl-PL" sz="3600" b="1" dirty="0"/>
              <a:t>procedur elektroanalitycznych szerokiej gamy </a:t>
            </a:r>
            <a:r>
              <a:rPr lang="pl-PL" sz="3600" b="1" dirty="0" smtClean="0"/>
              <a:t>pestycydów i leków </a:t>
            </a:r>
            <a:r>
              <a:rPr lang="pl-PL" sz="3600" b="1" dirty="0"/>
              <a:t>z wykorzystaniem elektrod stałych (Hg(Ag)FE, GCE, BDDE, EPPGE, UTGE) niemodyfikowanych i modyfikowanych za pomocą nanomateriałów (nanorurki węglowe, </a:t>
            </a:r>
            <a:r>
              <a:rPr lang="pl-PL" sz="3600" b="1" dirty="0" err="1"/>
              <a:t>nanocząstki</a:t>
            </a:r>
            <a:r>
              <a:rPr lang="pl-PL" sz="3600" b="1" dirty="0"/>
              <a:t> bizmutu, grafenu, grafitu) i innych materiałów (zeolity, </a:t>
            </a:r>
            <a:r>
              <a:rPr lang="pl-PL" sz="3600" b="1" dirty="0" err="1" smtClean="0"/>
              <a:t>cyklodekstryny</a:t>
            </a:r>
            <a:r>
              <a:rPr lang="pl-PL" sz="3600" b="1" dirty="0" smtClean="0"/>
              <a:t>) </a:t>
            </a:r>
            <a:r>
              <a:rPr lang="pl-PL" sz="3600" b="1" dirty="0"/>
              <a:t>w różnych </a:t>
            </a:r>
            <a:r>
              <a:rPr lang="pl-PL" sz="3600" b="1" dirty="0" smtClean="0"/>
              <a:t>konfiguracjach.</a:t>
            </a:r>
            <a:endParaRPr lang="pl-PL" sz="3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45" y="4091709"/>
            <a:ext cx="5053300" cy="276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/>
        </p:nvSpPr>
        <p:spPr>
          <a:xfrm>
            <a:off x="3866605" y="241663"/>
            <a:ext cx="4859383" cy="818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</a:t>
            </a:r>
            <a:r>
              <a:rPr lang="pl-PL" sz="2000" b="1" dirty="0" smtClean="0">
                <a:solidFill>
                  <a:schemeClr val="tx1"/>
                </a:solidFill>
              </a:rPr>
              <a:t>rof. Eugeniusz Michalski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1949-1961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3" name="Owal 2"/>
          <p:cNvSpPr/>
          <p:nvPr/>
        </p:nvSpPr>
        <p:spPr>
          <a:xfrm>
            <a:off x="0" y="1320424"/>
            <a:ext cx="4946465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Prof</a:t>
            </a:r>
            <a:r>
              <a:rPr lang="pl-PL" sz="2000" b="1" dirty="0">
                <a:solidFill>
                  <a:schemeClr val="tx1"/>
                </a:solidFill>
              </a:rPr>
              <a:t>. Włodzimierz Jędrzejewski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d</a:t>
            </a:r>
            <a:r>
              <a:rPr lang="pl-PL" sz="2000" b="1" dirty="0" smtClean="0">
                <a:solidFill>
                  <a:schemeClr val="tx1"/>
                </a:solidFill>
              </a:rPr>
              <a:t>r   1961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4" name="Owal 3"/>
          <p:cNvSpPr/>
          <p:nvPr/>
        </p:nvSpPr>
        <p:spPr>
          <a:xfrm>
            <a:off x="3866605" y="2147767"/>
            <a:ext cx="4859383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Prof</a:t>
            </a:r>
            <a:r>
              <a:rPr lang="pl-PL" b="1" dirty="0">
                <a:solidFill>
                  <a:schemeClr val="tx1"/>
                </a:solidFill>
              </a:rPr>
              <a:t>. Maksymilian Ignaczak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d</a:t>
            </a:r>
            <a:r>
              <a:rPr lang="pl-PL" b="1" dirty="0" smtClean="0">
                <a:solidFill>
                  <a:schemeClr val="tx1"/>
                </a:solidFill>
              </a:rPr>
              <a:t>r   1965 r.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030790" y="1193611"/>
            <a:ext cx="2995748" cy="1072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7 Doktorów z elektroanalizy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1071418" y="3121563"/>
            <a:ext cx="4251695" cy="81860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</a:t>
            </a:r>
            <a:r>
              <a:rPr lang="pl-PL" sz="2000" b="1" dirty="0" smtClean="0">
                <a:solidFill>
                  <a:schemeClr val="tx1"/>
                </a:solidFill>
              </a:rPr>
              <a:t>rof</a:t>
            </a:r>
            <a:r>
              <a:rPr lang="pl-PL" sz="2000" b="1" dirty="0">
                <a:solidFill>
                  <a:schemeClr val="tx1"/>
                </a:solidFill>
              </a:rPr>
              <a:t>. Witold Ciesielski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d</a:t>
            </a:r>
            <a:r>
              <a:rPr lang="pl-PL" sz="2000" b="1" dirty="0" smtClean="0">
                <a:solidFill>
                  <a:schemeClr val="tx1"/>
                </a:solidFill>
              </a:rPr>
              <a:t>r   1982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187230" y="4400697"/>
            <a:ext cx="4195353" cy="81860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Prof</a:t>
            </a:r>
            <a:r>
              <a:rPr lang="pl-PL" sz="2000" b="1" dirty="0">
                <a:solidFill>
                  <a:schemeClr val="tx1"/>
                </a:solidFill>
              </a:rPr>
              <a:t>. Sławomira Skrzypek 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</a:rPr>
              <a:t>d</a:t>
            </a:r>
            <a:r>
              <a:rPr lang="pl-PL" sz="2000" b="1" dirty="0" smtClean="0">
                <a:solidFill>
                  <a:schemeClr val="tx1"/>
                </a:solidFill>
              </a:rPr>
              <a:t>r   1997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4654733" y="4518185"/>
            <a:ext cx="4515394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tx1"/>
                </a:solidFill>
              </a:rPr>
              <a:t>Prof</a:t>
            </a:r>
            <a:r>
              <a:rPr lang="pl-PL" b="1" dirty="0">
                <a:solidFill>
                  <a:schemeClr val="tx1"/>
                </a:solidFill>
              </a:rPr>
              <a:t>. Robert Zakrzewski </a:t>
            </a:r>
          </a:p>
          <a:p>
            <a:pPr algn="ctr"/>
            <a:r>
              <a:rPr lang="pl-PL" b="1" dirty="0">
                <a:solidFill>
                  <a:schemeClr val="tx1"/>
                </a:solidFill>
              </a:rPr>
              <a:t>d</a:t>
            </a:r>
            <a:r>
              <a:rPr lang="pl-PL" b="1" dirty="0" smtClean="0">
                <a:solidFill>
                  <a:schemeClr val="tx1"/>
                </a:solidFill>
              </a:rPr>
              <a:t>r   1997 r.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9030790" y="3328466"/>
            <a:ext cx="2995748" cy="1072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7 Doktorów z elektroanalizy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894807" y="5687360"/>
            <a:ext cx="2995748" cy="1072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7 Doktorów z elektroanalizy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7444742" y="5687360"/>
            <a:ext cx="4195353" cy="81860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Dr hab. Łukasz Półtorak 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habilitacja 2021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cxnSp>
        <p:nvCxnSpPr>
          <p:cNvPr id="13" name="Łącznik zakrzywiony 12"/>
          <p:cNvCxnSpPr>
            <a:stCxn id="2" idx="4"/>
            <a:endCxn id="3" idx="6"/>
          </p:cNvCxnSpPr>
          <p:nvPr/>
        </p:nvCxnSpPr>
        <p:spPr>
          <a:xfrm rot="5400000">
            <a:off x="5286652" y="720082"/>
            <a:ext cx="669458" cy="1349832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zakrzywiony 14"/>
          <p:cNvCxnSpPr>
            <a:stCxn id="2" idx="4"/>
            <a:endCxn id="4" idx="0"/>
          </p:cNvCxnSpPr>
          <p:nvPr/>
        </p:nvCxnSpPr>
        <p:spPr>
          <a:xfrm rot="5400000">
            <a:off x="5752548" y="1604018"/>
            <a:ext cx="1087498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zakrzywiony 16"/>
          <p:cNvCxnSpPr>
            <a:stCxn id="2" idx="4"/>
            <a:endCxn id="5" idx="1"/>
          </p:cNvCxnSpPr>
          <p:nvPr/>
        </p:nvCxnSpPr>
        <p:spPr>
          <a:xfrm rot="16200000" flipH="1">
            <a:off x="7328814" y="27751"/>
            <a:ext cx="669458" cy="273449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zakrzywiony 19"/>
          <p:cNvCxnSpPr>
            <a:stCxn id="3" idx="4"/>
            <a:endCxn id="6" idx="0"/>
          </p:cNvCxnSpPr>
          <p:nvPr/>
        </p:nvCxnSpPr>
        <p:spPr>
          <a:xfrm rot="16200000" flipH="1">
            <a:off x="2343983" y="2268279"/>
            <a:ext cx="982533" cy="724033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zakrzywiony 23"/>
          <p:cNvCxnSpPr>
            <a:stCxn id="6" idx="4"/>
            <a:endCxn id="7" idx="0"/>
          </p:cNvCxnSpPr>
          <p:nvPr/>
        </p:nvCxnSpPr>
        <p:spPr>
          <a:xfrm rot="5400000">
            <a:off x="2510823" y="3714254"/>
            <a:ext cx="460528" cy="91235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zakrzywiony 25"/>
          <p:cNvCxnSpPr>
            <a:stCxn id="6" idx="5"/>
            <a:endCxn id="8" idx="0"/>
          </p:cNvCxnSpPr>
          <p:nvPr/>
        </p:nvCxnSpPr>
        <p:spPr>
          <a:xfrm rot="16200000" flipH="1">
            <a:off x="5457499" y="3063254"/>
            <a:ext cx="697898" cy="22119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zakrzywiony 27"/>
          <p:cNvCxnSpPr>
            <a:stCxn id="6" idx="6"/>
            <a:endCxn id="9" idx="1"/>
          </p:cNvCxnSpPr>
          <p:nvPr/>
        </p:nvCxnSpPr>
        <p:spPr>
          <a:xfrm>
            <a:off x="5323113" y="3530866"/>
            <a:ext cx="3707677" cy="33371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zakrzywiony 33"/>
          <p:cNvCxnSpPr>
            <a:stCxn id="7" idx="4"/>
            <a:endCxn id="10" idx="0"/>
          </p:cNvCxnSpPr>
          <p:nvPr/>
        </p:nvCxnSpPr>
        <p:spPr>
          <a:xfrm rot="16200000" flipH="1">
            <a:off x="2104766" y="5399444"/>
            <a:ext cx="468057" cy="10777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29672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rgbClr val="0070C0"/>
                </a:solidFill>
              </a:rPr>
              <a:t>Prof. Sławomira </a:t>
            </a:r>
            <a:r>
              <a:rPr lang="pl-PL" sz="4000" b="1" dirty="0" smtClean="0">
                <a:solidFill>
                  <a:srgbClr val="0070C0"/>
                </a:solidFill>
              </a:rPr>
              <a:t>Skrzypek </a:t>
            </a:r>
            <a:r>
              <a:rPr lang="pl-PL" sz="3600" b="1" dirty="0" smtClean="0"/>
              <a:t>- </a:t>
            </a:r>
            <a:r>
              <a:rPr lang="pl-PL" sz="3600" b="1" dirty="0" smtClean="0">
                <a:solidFill>
                  <a:srgbClr val="0070C0"/>
                </a:solidFill>
              </a:rPr>
              <a:t>doktoraty</a:t>
            </a:r>
            <a:endParaRPr lang="pl-PL" sz="36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65018"/>
            <a:ext cx="12192000" cy="6192982"/>
          </a:xfrm>
        </p:spPr>
        <p:txBody>
          <a:bodyPr>
            <a:normAutofit fontScale="92500"/>
          </a:bodyPr>
          <a:lstStyle/>
          <a:p>
            <a:r>
              <a:rPr lang="pl-PL" dirty="0"/>
              <a:t>Dariusz </a:t>
            </a:r>
            <a:r>
              <a:rPr lang="pl-PL" dirty="0" err="1"/>
              <a:t>Guziejewski</a:t>
            </a:r>
            <a:r>
              <a:rPr lang="pl-PL" dirty="0"/>
              <a:t> „</a:t>
            </a:r>
            <a:r>
              <a:rPr lang="pl-PL" b="1" i="1" dirty="0"/>
              <a:t>Woltamperometria z falą prostokątną jako narzędzie w badaniach mechanizmów reakcji i oznaczeniach ilościowych pestycydów” </a:t>
            </a:r>
            <a:r>
              <a:rPr lang="pl-PL" b="1" dirty="0"/>
              <a:t> 2013 r.</a:t>
            </a:r>
            <a:endParaRPr lang="pl-PL" dirty="0"/>
          </a:p>
          <a:p>
            <a:r>
              <a:rPr lang="pl-PL" dirty="0"/>
              <a:t>Mariola Brycht</a:t>
            </a:r>
            <a:r>
              <a:rPr lang="pl-PL" b="1" dirty="0"/>
              <a:t> „</a:t>
            </a:r>
            <a:r>
              <a:rPr lang="pl-PL" b="1" i="1" dirty="0"/>
              <a:t>Elektrody nowej generacji jako narzędzie w </a:t>
            </a:r>
            <a:r>
              <a:rPr lang="pl-PL" b="1" i="1" dirty="0" err="1"/>
              <a:t>woltamperometrycznym</a:t>
            </a:r>
            <a:r>
              <a:rPr lang="pl-PL" b="1" i="1" dirty="0"/>
              <a:t> oznaczaniu związków biologicznie czynnych”</a:t>
            </a:r>
            <a:r>
              <a:rPr lang="pl-PL" b="1" dirty="0"/>
              <a:t>  2015 r.</a:t>
            </a:r>
            <a:endParaRPr lang="pl-PL" dirty="0"/>
          </a:p>
          <a:p>
            <a:r>
              <a:rPr lang="en-US" dirty="0" err="1"/>
              <a:t>Ewelina</a:t>
            </a:r>
            <a:r>
              <a:rPr lang="en-US" dirty="0"/>
              <a:t> </a:t>
            </a:r>
            <a:r>
              <a:rPr lang="en-US" dirty="0" err="1"/>
              <a:t>Socha</a:t>
            </a:r>
            <a:r>
              <a:rPr lang="pl-PL" dirty="0"/>
              <a:t>  „</a:t>
            </a:r>
            <a:r>
              <a:rPr lang="pl-PL" b="1" i="1" dirty="0"/>
              <a:t>Przewodzące materiały kompozytowe na bazie </a:t>
            </a:r>
            <a:r>
              <a:rPr lang="pl-PL" b="1" i="1" dirty="0" err="1"/>
              <a:t>poli</a:t>
            </a:r>
            <a:r>
              <a:rPr lang="pl-PL" b="1" i="1" dirty="0"/>
              <a:t>(3,4-etylenodioksytiofenu) z </a:t>
            </a:r>
            <a:r>
              <a:rPr lang="pl-PL" b="1" i="1" dirty="0" err="1"/>
              <a:t>immobilizowaną</a:t>
            </a:r>
            <a:r>
              <a:rPr lang="pl-PL" b="1" i="1" dirty="0"/>
              <a:t> oksydazą glukozową”  2015 r.</a:t>
            </a:r>
            <a:endParaRPr lang="pl-PL" dirty="0"/>
          </a:p>
          <a:p>
            <a:r>
              <a:rPr lang="pl-PL" dirty="0"/>
              <a:t>Justyna Węgiel  „</a:t>
            </a:r>
            <a:r>
              <a:rPr lang="pl-PL" b="1" i="1" dirty="0"/>
              <a:t>Wytwarzanie i zastosowanie ceramicznych elektrod węglowych do oznaczania wybranych związków biologicznie czynnych” </a:t>
            </a:r>
            <a:r>
              <a:rPr lang="pl-PL" b="1" dirty="0"/>
              <a:t> 2018 r.</a:t>
            </a:r>
            <a:endParaRPr lang="pl-PL" dirty="0"/>
          </a:p>
          <a:p>
            <a:r>
              <a:rPr lang="pl-PL" dirty="0"/>
              <a:t>Konrad </a:t>
            </a:r>
            <a:r>
              <a:rPr lang="pl-PL" dirty="0" err="1" smtClean="0"/>
              <a:t>Rudnicki</a:t>
            </a:r>
            <a:r>
              <a:rPr lang="pl-PL" b="1" dirty="0" err="1" smtClean="0"/>
              <a:t>„</a:t>
            </a:r>
            <a:r>
              <a:rPr lang="pl-PL" b="1" i="1" dirty="0" err="1" smtClean="0"/>
              <a:t>Elektrochemiczne</a:t>
            </a:r>
            <a:r>
              <a:rPr lang="pl-PL" b="1" i="1" dirty="0" smtClean="0"/>
              <a:t> </a:t>
            </a:r>
            <a:r>
              <a:rPr lang="pl-PL" b="1" i="1" dirty="0"/>
              <a:t>badania wybranych leków </a:t>
            </a:r>
            <a:r>
              <a:rPr lang="pl-PL" b="1" i="1" dirty="0" smtClean="0"/>
              <a:t>weterynaryjnych”</a:t>
            </a:r>
            <a:r>
              <a:rPr lang="pl-PL" b="1" dirty="0" smtClean="0"/>
              <a:t>2019r</a:t>
            </a:r>
            <a:r>
              <a:rPr lang="pl-PL" b="1" dirty="0"/>
              <a:t>.</a:t>
            </a:r>
            <a:endParaRPr lang="pl-PL" dirty="0"/>
          </a:p>
          <a:p>
            <a:r>
              <a:rPr lang="pl-PL" dirty="0"/>
              <a:t>Karolina </a:t>
            </a:r>
            <a:r>
              <a:rPr lang="pl-PL" dirty="0" err="1"/>
              <a:t>Sipa</a:t>
            </a:r>
            <a:r>
              <a:rPr lang="pl-PL" b="1" dirty="0"/>
              <a:t>  „Nanomateriały jako modyfikatory powierzchni stałych elektrod węglowych w </a:t>
            </a:r>
            <a:r>
              <a:rPr lang="pl-PL" b="1" dirty="0" err="1"/>
              <a:t>woltamperometrycznym</a:t>
            </a:r>
            <a:r>
              <a:rPr lang="pl-PL" b="1" dirty="0"/>
              <a:t> oznaczaniu wybranych związków biologicznie czynnych”  2019 r.</a:t>
            </a:r>
            <a:endParaRPr lang="pl-PL" dirty="0"/>
          </a:p>
          <a:p>
            <a:r>
              <a:rPr lang="pl-PL" dirty="0"/>
              <a:t>Kinga Konecka</a:t>
            </a:r>
            <a:r>
              <a:rPr lang="pl-PL" b="1" dirty="0"/>
              <a:t> „</a:t>
            </a:r>
            <a:r>
              <a:rPr lang="pl-PL" b="1" i="1" dirty="0" err="1"/>
              <a:t>Woltamperometryczna</a:t>
            </a:r>
            <a:r>
              <a:rPr lang="pl-PL" b="1" i="1" dirty="0"/>
              <a:t> analiza leków z wykorzystaniem różnych elektrod węglowych</a:t>
            </a:r>
            <a:r>
              <a:rPr lang="pl-PL" b="1" dirty="0"/>
              <a:t>”  2021 r.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34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71417"/>
          </a:xfrm>
        </p:spPr>
        <p:txBody>
          <a:bodyPr>
            <a:noAutofit/>
          </a:bodyPr>
          <a:lstStyle/>
          <a:p>
            <a:pPr algn="ctr"/>
            <a:r>
              <a:rPr lang="pl-PL" sz="3600" b="1" i="1" dirty="0">
                <a:latin typeface="Arial Narrow" panose="020B0606020202030204" pitchFamily="34" charset="0"/>
              </a:rPr>
              <a:t>Wytwarzanie i zastosowanie ceramicznych elektrod węglowych </a:t>
            </a:r>
            <a:r>
              <a:rPr lang="pl-PL" sz="3600" b="1" i="1" dirty="0" smtClean="0">
                <a:latin typeface="Arial Narrow" panose="020B0606020202030204" pitchFamily="34" charset="0"/>
              </a:rPr>
              <a:t/>
            </a:r>
            <a:br>
              <a:rPr lang="pl-PL" sz="3600" b="1" i="1" dirty="0" smtClean="0">
                <a:latin typeface="Arial Narrow" panose="020B0606020202030204" pitchFamily="34" charset="0"/>
              </a:rPr>
            </a:br>
            <a:r>
              <a:rPr lang="pl-PL" sz="3600" b="1" i="1" dirty="0" smtClean="0">
                <a:latin typeface="Arial Narrow" panose="020B0606020202030204" pitchFamily="34" charset="0"/>
              </a:rPr>
              <a:t>do </a:t>
            </a:r>
            <a:r>
              <a:rPr lang="pl-PL" sz="3600" b="1" i="1" dirty="0">
                <a:latin typeface="Arial Narrow" panose="020B0606020202030204" pitchFamily="34" charset="0"/>
              </a:rPr>
              <a:t>oznaczania wybranych związków biologicznie czynnych</a:t>
            </a:r>
            <a:endParaRPr lang="pl-PL" sz="3600" dirty="0">
              <a:latin typeface="Arial Narrow" panose="020B06060202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73890" y="1071418"/>
                <a:ext cx="12118109" cy="5717309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l-PL" b="1" dirty="0" smtClean="0"/>
                  <a:t>Wytwarzanie ceramicznych </a:t>
                </a:r>
                <a:r>
                  <a:rPr lang="pl-PL" b="1" dirty="0"/>
                  <a:t>elektrod węglowych z wykorzystaniem technologii </a:t>
                </a:r>
                <a:r>
                  <a:rPr lang="pl-PL" b="1" dirty="0" smtClean="0"/>
                  <a:t>zol-żel opartą na reakcjach                                    </a:t>
                </a:r>
                <a:r>
                  <a:rPr lang="pl-PL" b="1" i="1" dirty="0" smtClean="0">
                    <a:solidFill>
                      <a:srgbClr val="0070C0"/>
                    </a:solidFill>
                  </a:rPr>
                  <a:t>- prof. </a:t>
                </a:r>
                <a:r>
                  <a:rPr lang="pl-PL" b="1" i="1" dirty="0">
                    <a:solidFill>
                      <a:srgbClr val="0070C0"/>
                    </a:solidFill>
                  </a:rPr>
                  <a:t>Alain </a:t>
                </a:r>
                <a:r>
                  <a:rPr lang="pl-PL" b="1" i="1" dirty="0" err="1" smtClean="0">
                    <a:solidFill>
                      <a:srgbClr val="0070C0"/>
                    </a:solidFill>
                  </a:rPr>
                  <a:t>Walcarius</a:t>
                </a:r>
                <a:r>
                  <a:rPr lang="pl-PL" b="1" i="1" dirty="0" smtClean="0">
                    <a:solidFill>
                      <a:srgbClr val="0070C0"/>
                    </a:solidFill>
                  </a:rPr>
                  <a:t>  (Francja)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pl-PL" i="1" dirty="0"/>
                  <a:t>hydrolizy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pl-PL" i="1">
                        <a:latin typeface="Cambria Math"/>
                      </a:rPr>
                      <m:t>𝐶𝐻</m:t>
                    </m:r>
                    <m:r>
                      <a:rPr lang="pl-PL" i="1" baseline="-25000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𝑆𝑖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𝑂𝐶𝐻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pl-PL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𝐶𝐻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𝑆𝑖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𝑂𝐻</m:t>
                        </m:r>
                        <m:r>
                          <a:rPr lang="pl-PL" i="1">
                            <a:latin typeface="Cambria Math"/>
                          </a:rPr>
                          <m:t>)</m:t>
                        </m:r>
                      </m:e>
                      <m:sub>
                        <m:r>
                          <a:rPr lang="pl-PL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i="1">
                            <a:latin typeface="Cambria Math"/>
                          </a:rPr>
                          <m:t>3</m:t>
                        </m:r>
                        <m:r>
                          <a:rPr lang="en-US" i="1">
                            <a:latin typeface="Cambria Math"/>
                          </a:rPr>
                          <m:t>𝐶𝐻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𝑂𝐻</m:t>
                    </m:r>
                  </m:oMath>
                </a14:m>
                <a:r>
                  <a:rPr lang="en-US" dirty="0"/>
                  <a:t>	</a:t>
                </a:r>
                <a:r>
                  <a:rPr lang="pl-PL" dirty="0"/>
                  <a:t>   </a:t>
                </a:r>
                <a:r>
                  <a:rPr lang="en-US" dirty="0"/>
                  <a:t>(1)</a:t>
                </a:r>
                <a:endParaRPr lang="pl-PL" dirty="0"/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Ø"/>
                </a:pPr>
                <a:r>
                  <a:rPr lang="pl-PL" i="1" dirty="0"/>
                  <a:t>kondensacji</a:t>
                </a:r>
              </a:p>
              <a:p>
                <a:pPr marL="0" indent="0" algn="ctr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≡</m:t>
                    </m:r>
                    <m:r>
                      <a:rPr lang="en-US" i="1">
                        <a:latin typeface="Cambria Math"/>
                      </a:rPr>
                      <m:t>𝑆𝑖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𝑂𝐻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𝐻𝑂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𝑆𝑖</m:t>
                    </m:r>
                    <m:r>
                      <a:rPr lang="en-US" i="1">
                        <a:latin typeface="Cambria Math"/>
                      </a:rPr>
                      <m:t>≡→ ≡</m:t>
                    </m:r>
                    <m:r>
                      <a:rPr lang="en-US" i="1">
                        <a:latin typeface="Cambria Math"/>
                      </a:rPr>
                      <m:t>𝑆𝑖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𝑆𝑖</m:t>
                    </m:r>
                    <m:r>
                      <a:rPr lang="en-US" i="1">
                        <a:latin typeface="Cambria Math"/>
                      </a:rPr>
                      <m:t>≡ + </m:t>
                    </m:r>
                    <m:sSub>
                      <m:sSubPr>
                        <m:ctrlPr>
                          <a:rPr lang="pl-PL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/>
                  <a:t>	</a:t>
                </a:r>
                <a:r>
                  <a:rPr lang="pl-PL" dirty="0"/>
                  <a:t>   </a:t>
                </a:r>
                <a:r>
                  <a:rPr lang="en-US" dirty="0"/>
                  <a:t>(2</a:t>
                </a:r>
                <a:r>
                  <a:rPr lang="en-US" dirty="0" smtClean="0"/>
                  <a:t>)</a:t>
                </a:r>
                <a:endParaRPr lang="pl-PL" b="1" dirty="0" smtClean="0"/>
              </a:p>
              <a:p>
                <a:r>
                  <a:rPr lang="pl-PL" b="1" dirty="0" smtClean="0"/>
                  <a:t>Modyfikacja </a:t>
                </a:r>
                <a:r>
                  <a:rPr lang="pl-PL" b="1" dirty="0"/>
                  <a:t>ceramicznych elektrod </a:t>
                </a:r>
                <a:r>
                  <a:rPr lang="pl-PL" b="1" dirty="0" smtClean="0"/>
                  <a:t>węglowych zredukowanym tlenkiem grafenu(RGO), nanorurkami węglowymi </a:t>
                </a:r>
                <a:r>
                  <a:rPr lang="pl-PL" b="1" dirty="0"/>
                  <a:t>oraz </a:t>
                </a:r>
                <a:r>
                  <a:rPr lang="pl-PL" b="1" dirty="0" err="1" smtClean="0"/>
                  <a:t>nanocząstkami</a:t>
                </a:r>
                <a:r>
                  <a:rPr lang="pl-PL" b="1" dirty="0" smtClean="0"/>
                  <a:t> </a:t>
                </a:r>
                <a:r>
                  <a:rPr lang="pl-PL" b="1" dirty="0"/>
                  <a:t>tlenku bizmutu </a:t>
                </a:r>
              </a:p>
              <a:p>
                <a:r>
                  <a:rPr lang="pl-PL" b="1" dirty="0"/>
                  <a:t>Z</a:t>
                </a:r>
                <a:r>
                  <a:rPr lang="pl-PL" b="1" dirty="0" smtClean="0"/>
                  <a:t>astosowania skonstruowanych elektrod do analiz próbek środowiskowych</a:t>
                </a:r>
              </a:p>
              <a:p>
                <a:pPr marL="0" indent="0">
                  <a:buNone/>
                </a:pPr>
                <a:endParaRPr lang="pl-PL" b="1" dirty="0" smtClean="0"/>
              </a:p>
              <a:p>
                <a:pPr marL="0" indent="0">
                  <a:buNone/>
                </a:pPr>
                <a:r>
                  <a:rPr lang="en-US" spc="60" dirty="0"/>
                  <a:t>J. </a:t>
                </a:r>
                <a:r>
                  <a:rPr lang="en-US" spc="60" dirty="0" err="1" smtClean="0"/>
                  <a:t>Węgiel</a:t>
                </a:r>
                <a:r>
                  <a:rPr lang="en-US" spc="60" dirty="0" smtClean="0"/>
                  <a:t>, </a:t>
                </a:r>
                <a:r>
                  <a:rPr lang="en-US" spc="60" dirty="0"/>
                  <a:t>B. </a:t>
                </a:r>
                <a:r>
                  <a:rPr lang="en-US" spc="60" dirty="0" err="1"/>
                  <a:t>Burnat</a:t>
                </a:r>
                <a:r>
                  <a:rPr lang="en-US" spc="60" dirty="0"/>
                  <a:t>, S. </a:t>
                </a:r>
                <a:r>
                  <a:rPr lang="en-US" spc="60" dirty="0" err="1"/>
                  <a:t>Skrzypek</a:t>
                </a:r>
                <a:r>
                  <a:rPr lang="en-US" spc="60" dirty="0"/>
                  <a:t>, </a:t>
                </a:r>
                <a:r>
                  <a:rPr lang="en-US" b="1" i="1" spc="60" dirty="0"/>
                  <a:t>“A graphene oxide modified carbon ceramic electrode for </a:t>
                </a:r>
                <a:r>
                  <a:rPr lang="en-US" b="1" i="1" spc="60" dirty="0" err="1"/>
                  <a:t>voltammetric</a:t>
                </a:r>
                <a:r>
                  <a:rPr lang="en-US" b="1" i="1" spc="60" dirty="0"/>
                  <a:t> determination of </a:t>
                </a:r>
                <a:r>
                  <a:rPr lang="en-US" b="1" i="1" spc="60" dirty="0" err="1"/>
                  <a:t>gallic</a:t>
                </a:r>
                <a:r>
                  <a:rPr lang="en-US" b="1" i="1" spc="60" dirty="0"/>
                  <a:t> acid”, </a:t>
                </a:r>
                <a:r>
                  <a:rPr lang="en-US" spc="60" dirty="0"/>
                  <a:t>Diamond and Related Materials 88 (2018) 137–143</a:t>
                </a:r>
                <a:endParaRPr lang="pl-PL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90" y="1071418"/>
                <a:ext cx="12118109" cy="5717309"/>
              </a:xfrm>
              <a:blipFill>
                <a:blip r:embed="rId2"/>
                <a:stretch>
                  <a:fillRect l="-905" t="-2132" r="-80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3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0291" y="1"/>
            <a:ext cx="10261601" cy="1320799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Dr Dariusz </a:t>
            </a:r>
            <a:r>
              <a:rPr lang="pl-PL" b="1" dirty="0" err="1">
                <a:solidFill>
                  <a:srgbClr val="0070C0"/>
                </a:solidFill>
              </a:rPr>
              <a:t>Guziejewski</a:t>
            </a: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sz="3600" b="1" dirty="0"/>
              <a:t>- </a:t>
            </a:r>
            <a:r>
              <a:rPr lang="pl-PL" sz="3100" dirty="0"/>
              <a:t>habilitacja</a:t>
            </a:r>
            <a:r>
              <a:rPr lang="pl-PL" dirty="0"/>
              <a:t/>
            </a:r>
            <a:br>
              <a:rPr lang="pl-PL" dirty="0"/>
            </a:br>
            <a:r>
              <a:rPr lang="pl-PL" sz="3600" b="1" i="1" dirty="0" smtClean="0">
                <a:latin typeface="+mn-lt"/>
              </a:rPr>
              <a:t>„Amplituda fali prostokątnej jako narzędzie diagnostyczne w pomiarach </a:t>
            </a:r>
            <a:r>
              <a:rPr lang="pl-PL" sz="3600" b="1" i="1" dirty="0" err="1" smtClean="0">
                <a:latin typeface="+mn-lt"/>
              </a:rPr>
              <a:t>woltamperometrycznych</a:t>
            </a:r>
            <a:r>
              <a:rPr lang="pl-PL" sz="3600" b="1" i="1" dirty="0" smtClean="0">
                <a:latin typeface="+mn-lt"/>
              </a:rPr>
              <a:t>”</a:t>
            </a:r>
            <a:endParaRPr lang="pl-PL" sz="3600" b="1" i="1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401455"/>
            <a:ext cx="12191999" cy="452581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B</a:t>
            </a:r>
            <a:r>
              <a:rPr lang="pl-PL" dirty="0" smtClean="0"/>
              <a:t>adania </a:t>
            </a:r>
            <a:r>
              <a:rPr lang="pl-PL" dirty="0"/>
              <a:t>kinetyki reakcji </a:t>
            </a:r>
            <a:r>
              <a:rPr lang="pl-PL" dirty="0" smtClean="0"/>
              <a:t>elektrodowej techniką </a:t>
            </a:r>
            <a:r>
              <a:rPr lang="pl-PL" dirty="0"/>
              <a:t>SWV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/>
              <a:t>depolaryzator znajdujący się w roztworze, zaadsorbowany na powierzchni elektrody, woltamperometria </a:t>
            </a:r>
            <a:r>
              <a:rPr lang="pl-PL" dirty="0" err="1"/>
              <a:t>strippingowa</a:t>
            </a:r>
            <a:r>
              <a:rPr lang="pl-PL" dirty="0"/>
              <a:t>, mechanizmy EC i CE, EC’)</a:t>
            </a:r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dirty="0" smtClean="0"/>
              <a:t>potwierdzenie </a:t>
            </a:r>
            <a:r>
              <a:rPr lang="pl-PL" dirty="0"/>
              <a:t>możliwości dla szeregu związków elektrochemicznie czynnych: azobenzen, </a:t>
            </a:r>
            <a:r>
              <a:rPr lang="pl-PL" dirty="0" smtClean="0"/>
              <a:t> Eu</a:t>
            </a:r>
            <a:r>
              <a:rPr lang="pl-PL" baseline="30000" dirty="0" smtClean="0"/>
              <a:t>3</a:t>
            </a:r>
            <a:r>
              <a:rPr lang="pl-PL" baseline="30000" dirty="0"/>
              <a:t>+</a:t>
            </a:r>
            <a:r>
              <a:rPr lang="pl-PL" dirty="0" smtClean="0"/>
              <a:t>, </a:t>
            </a:r>
            <a:r>
              <a:rPr lang="pl-PL" altLang="pl-PL" dirty="0"/>
              <a:t>[Fe(CN)</a:t>
            </a:r>
            <a:r>
              <a:rPr lang="pl-PL" altLang="pl-PL" baseline="-25000" dirty="0"/>
              <a:t>6</a:t>
            </a:r>
            <a:r>
              <a:rPr lang="pl-PL" altLang="pl-PL" dirty="0"/>
              <a:t>]</a:t>
            </a:r>
            <a:r>
              <a:rPr lang="pl-PL" altLang="pl-PL" baseline="30000" dirty="0"/>
              <a:t>3-</a:t>
            </a:r>
            <a:r>
              <a:rPr lang="pl-PL" altLang="pl-PL" dirty="0"/>
              <a:t>,</a:t>
            </a:r>
            <a:r>
              <a:rPr lang="pl-PL" altLang="pl-PL" baseline="30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altLang="pl-PL" dirty="0"/>
              <a:t>alizaryna, witaminy B6, B12, dopamina</a:t>
            </a:r>
            <a:r>
              <a:rPr lang="pl-PL" altLang="pl-PL" dirty="0" smtClean="0"/>
              <a:t>, etc</a:t>
            </a:r>
            <a:r>
              <a:rPr lang="pl-PL" altLang="pl-PL" dirty="0"/>
              <a:t>.</a:t>
            </a:r>
            <a:endParaRPr lang="pl-PL" dirty="0"/>
          </a:p>
          <a:p>
            <a:r>
              <a:rPr lang="pl-PL" dirty="0"/>
              <a:t>Wpływ na czułość pomiarów elektroanalitycznych</a:t>
            </a:r>
          </a:p>
          <a:p>
            <a:r>
              <a:rPr lang="pl-PL" dirty="0"/>
              <a:t>Zastosowanie w nowych technikach elektroanalitycznych, np. </a:t>
            </a:r>
            <a:r>
              <a:rPr lang="pl-PL" dirty="0" err="1"/>
              <a:t>multi-amplitude</a:t>
            </a:r>
            <a:r>
              <a:rPr lang="pl-PL" dirty="0"/>
              <a:t> </a:t>
            </a:r>
            <a:r>
              <a:rPr lang="pl-PL" dirty="0" err="1"/>
              <a:t>electrochemical</a:t>
            </a:r>
            <a:r>
              <a:rPr lang="pl-PL" dirty="0"/>
              <a:t> </a:t>
            </a:r>
            <a:r>
              <a:rPr lang="pl-PL" dirty="0" err="1"/>
              <a:t>faradaic</a:t>
            </a:r>
            <a:r>
              <a:rPr lang="pl-PL" dirty="0"/>
              <a:t> </a:t>
            </a:r>
            <a:r>
              <a:rPr lang="pl-PL" dirty="0" err="1" smtClean="0"/>
              <a:t>spectroscopy</a:t>
            </a:r>
            <a:endParaRPr lang="pl-PL" dirty="0" smtClean="0"/>
          </a:p>
          <a:p>
            <a:pPr marL="0" indent="0">
              <a:buNone/>
            </a:pPr>
            <a:r>
              <a:rPr lang="pl-PL" dirty="0"/>
              <a:t>V. </a:t>
            </a:r>
            <a:r>
              <a:rPr lang="pl-PL" dirty="0" err="1"/>
              <a:t>Mirceski</a:t>
            </a:r>
            <a:r>
              <a:rPr lang="pl-PL" dirty="0"/>
              <a:t>, D. </a:t>
            </a:r>
            <a:r>
              <a:rPr lang="pl-PL" dirty="0" err="1"/>
              <a:t>Guziejewski</a:t>
            </a:r>
            <a:r>
              <a:rPr lang="pl-PL" dirty="0"/>
              <a:t>, L. </a:t>
            </a:r>
            <a:r>
              <a:rPr lang="pl-PL" dirty="0" err="1"/>
              <a:t>Stojanov</a:t>
            </a:r>
            <a:r>
              <a:rPr lang="pl-PL" dirty="0"/>
              <a:t>, R. </a:t>
            </a:r>
            <a:r>
              <a:rPr lang="pl-PL" dirty="0" err="1"/>
              <a:t>Gulaboski</a:t>
            </a:r>
            <a:r>
              <a:rPr lang="pl-PL" dirty="0"/>
              <a:t>;</a:t>
            </a:r>
            <a:r>
              <a:rPr lang="pl-PL" b="1" dirty="0"/>
              <a:t>  </a:t>
            </a:r>
            <a:r>
              <a:rPr lang="pl-PL" b="1" i="1" dirty="0"/>
              <a:t>"</a:t>
            </a:r>
            <a:r>
              <a:rPr lang="pl-PL" b="1" i="1" dirty="0" err="1"/>
              <a:t>Differential</a:t>
            </a:r>
            <a:r>
              <a:rPr lang="pl-PL" b="1" i="1" dirty="0"/>
              <a:t> </a:t>
            </a:r>
            <a:r>
              <a:rPr lang="pl-PL" b="1" i="1" dirty="0" err="1"/>
              <a:t>square-wave</a:t>
            </a:r>
            <a:r>
              <a:rPr lang="pl-PL" b="1" i="1" dirty="0"/>
              <a:t> </a:t>
            </a:r>
            <a:r>
              <a:rPr lang="pl-PL" b="1" i="1" dirty="0" err="1"/>
              <a:t>voltammetry</a:t>
            </a:r>
            <a:r>
              <a:rPr lang="pl-PL" b="1" i="1" dirty="0"/>
              <a:t>"</a:t>
            </a:r>
            <a:r>
              <a:rPr lang="pl-PL" dirty="0"/>
              <a:t>; </a:t>
            </a:r>
            <a:r>
              <a:rPr lang="pl-PL" dirty="0" err="1" smtClean="0"/>
              <a:t>Anal</a:t>
            </a:r>
            <a:r>
              <a:rPr lang="pl-PL" dirty="0"/>
              <a:t>. Chem., (</a:t>
            </a:r>
            <a:r>
              <a:rPr lang="pl-PL" b="1" dirty="0"/>
              <a:t>2019</a:t>
            </a:r>
            <a:r>
              <a:rPr lang="pl-PL" dirty="0"/>
              <a:t>), 91 (23), 14904-14910.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8A989C4E-EC5B-4A69-9C68-8230C97B9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55" y="858982"/>
            <a:ext cx="3186545" cy="19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62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853438"/>
          </a:xfrm>
        </p:spPr>
        <p:txBody>
          <a:bodyPr/>
          <a:lstStyle/>
          <a:p>
            <a:pPr algn="ctr"/>
            <a:r>
              <a:rPr lang="pl-PL" sz="4000" b="1" dirty="0">
                <a:solidFill>
                  <a:srgbClr val="0070C0"/>
                </a:solidFill>
              </a:rPr>
              <a:t>Dr Mariola Brycht </a:t>
            </a:r>
            <a:r>
              <a:rPr lang="pl-PL" dirty="0">
                <a:solidFill>
                  <a:srgbClr val="0070C0"/>
                </a:solidFill>
              </a:rPr>
              <a:t>– </a:t>
            </a:r>
            <a:r>
              <a:rPr lang="pl-PL" sz="3200" dirty="0"/>
              <a:t>habilitacja</a:t>
            </a:r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811B9D6-CDB2-5A30-2355-9B87CE5E26CB}"/>
              </a:ext>
            </a:extLst>
          </p:cNvPr>
          <p:cNvSpPr/>
          <p:nvPr/>
        </p:nvSpPr>
        <p:spPr>
          <a:xfrm>
            <a:off x="140208" y="853889"/>
            <a:ext cx="11929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„Materiały elektrodowe na bazie wybranych odmian alotropowych węgla do zastosowań w elektroanalizie”</a:t>
            </a:r>
          </a:p>
        </p:txBody>
      </p:sp>
      <p:sp>
        <p:nvSpPr>
          <p:cNvPr id="26" name="Prostokąt: zaokrąglone rogi 25">
            <a:extLst>
              <a:ext uri="{FF2B5EF4-FFF2-40B4-BE49-F238E27FC236}">
                <a16:creationId xmlns:a16="http://schemas.microsoft.com/office/drawing/2014/main" id="{E9EC62AF-8E03-1394-E14F-1126EDD6EADA}"/>
              </a:ext>
            </a:extLst>
          </p:cNvPr>
          <p:cNvSpPr/>
          <p:nvPr/>
        </p:nvSpPr>
        <p:spPr>
          <a:xfrm>
            <a:off x="499485" y="2010941"/>
            <a:ext cx="5400000" cy="720000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Prostokąt: zaokrąglone rogi 23">
            <a:extLst>
              <a:ext uri="{FF2B5EF4-FFF2-40B4-BE49-F238E27FC236}">
                <a16:creationId xmlns:a16="http://schemas.microsoft.com/office/drawing/2014/main" id="{6A4E2260-1E24-68F2-C0A2-B64A01B5F188}"/>
              </a:ext>
            </a:extLst>
          </p:cNvPr>
          <p:cNvSpPr/>
          <p:nvPr/>
        </p:nvSpPr>
        <p:spPr>
          <a:xfrm>
            <a:off x="903446" y="2973955"/>
            <a:ext cx="4836954" cy="92481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65482C3A-58A4-D730-1A6E-3C8B34AF80CB}"/>
              </a:ext>
            </a:extLst>
          </p:cNvPr>
          <p:cNvSpPr/>
          <p:nvPr/>
        </p:nvSpPr>
        <p:spPr>
          <a:xfrm>
            <a:off x="6228080" y="2010941"/>
            <a:ext cx="5400000" cy="720000"/>
          </a:xfrm>
          <a:prstGeom prst="roundRect">
            <a:avLst>
              <a:gd name="adj" fmla="val 1000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Łącznik prosty 3">
            <a:extLst>
              <a:ext uri="{FF2B5EF4-FFF2-40B4-BE49-F238E27FC236}">
                <a16:creationId xmlns:a16="http://schemas.microsoft.com/office/drawing/2014/main" id="{E81DD424-FF2A-5B67-3990-3912538E9794}"/>
              </a:ext>
            </a:extLst>
          </p:cNvPr>
          <p:cNvSpPr/>
          <p:nvPr/>
        </p:nvSpPr>
        <p:spPr>
          <a:xfrm>
            <a:off x="675640" y="2730941"/>
            <a:ext cx="227806" cy="8542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54273"/>
                </a:lnTo>
                <a:lnTo>
                  <a:pt x="227806" y="85427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Łącznik prosty 4">
            <a:extLst>
              <a:ext uri="{FF2B5EF4-FFF2-40B4-BE49-F238E27FC236}">
                <a16:creationId xmlns:a16="http://schemas.microsoft.com/office/drawing/2014/main" id="{CA15C702-0AA1-13F7-1B60-67F082C09E4D}"/>
              </a:ext>
            </a:extLst>
          </p:cNvPr>
          <p:cNvSpPr/>
          <p:nvPr/>
        </p:nvSpPr>
        <p:spPr>
          <a:xfrm>
            <a:off x="675640" y="2730941"/>
            <a:ext cx="227806" cy="2278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8062"/>
                </a:lnTo>
                <a:lnTo>
                  <a:pt x="227806" y="22780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Łącznik prosty 5">
            <a:extLst>
              <a:ext uri="{FF2B5EF4-FFF2-40B4-BE49-F238E27FC236}">
                <a16:creationId xmlns:a16="http://schemas.microsoft.com/office/drawing/2014/main" id="{2A4B3E7B-E9B5-D3A8-5D8A-B772604AA93A}"/>
              </a:ext>
            </a:extLst>
          </p:cNvPr>
          <p:cNvSpPr/>
          <p:nvPr/>
        </p:nvSpPr>
        <p:spPr>
          <a:xfrm>
            <a:off x="675640" y="2730941"/>
            <a:ext cx="227806" cy="37018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01851"/>
                </a:lnTo>
                <a:lnTo>
                  <a:pt x="227806" y="37018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Prostokąt: zaokrąglone rogi 6">
            <a:extLst>
              <a:ext uri="{FF2B5EF4-FFF2-40B4-BE49-F238E27FC236}">
                <a16:creationId xmlns:a16="http://schemas.microsoft.com/office/drawing/2014/main" id="{F0A721DE-6019-8978-40FA-5A62FC05D824}"/>
              </a:ext>
            </a:extLst>
          </p:cNvPr>
          <p:cNvSpPr txBox="1"/>
          <p:nvPr/>
        </p:nvSpPr>
        <p:spPr>
          <a:xfrm>
            <a:off x="964406" y="2973955"/>
            <a:ext cx="4836954" cy="924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35" tIns="59690" rIns="89535" bIns="59690" numCol="1" spcCol="1270" anchor="ctr" anchorCtr="0">
            <a:noAutofit/>
          </a:bodyPr>
          <a:lstStyle/>
          <a:p>
            <a:pPr marL="0" marR="0" lvl="0" indent="0" algn="l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planarne i porowate materiały elektrodowe na bazie diamentu domieszkowanego borem</a:t>
            </a:r>
          </a:p>
        </p:txBody>
      </p:sp>
      <p:sp>
        <p:nvSpPr>
          <p:cNvPr id="48" name="Prostokąt: zaokrąglone rogi 47">
            <a:extLst>
              <a:ext uri="{FF2B5EF4-FFF2-40B4-BE49-F238E27FC236}">
                <a16:creationId xmlns:a16="http://schemas.microsoft.com/office/drawing/2014/main" id="{8DA4A68E-221F-253A-321B-E3F5277C3DC2}"/>
              </a:ext>
            </a:extLst>
          </p:cNvPr>
          <p:cNvSpPr/>
          <p:nvPr/>
        </p:nvSpPr>
        <p:spPr>
          <a:xfrm>
            <a:off x="903446" y="4168519"/>
            <a:ext cx="4836954" cy="1399558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Prostokąt: zaokrąglone rogi 6">
            <a:extLst>
              <a:ext uri="{FF2B5EF4-FFF2-40B4-BE49-F238E27FC236}">
                <a16:creationId xmlns:a16="http://schemas.microsoft.com/office/drawing/2014/main" id="{50FFE3C3-CEAA-27AB-B636-F581C4480E2A}"/>
              </a:ext>
            </a:extLst>
          </p:cNvPr>
          <p:cNvSpPr txBox="1"/>
          <p:nvPr/>
        </p:nvSpPr>
        <p:spPr>
          <a:xfrm>
            <a:off x="964405" y="4257040"/>
            <a:ext cx="4735355" cy="1219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35" tIns="59690" rIns="89535" bIns="59690" numCol="1" spcCol="1270" anchor="ctr" anchorCtr="0">
            <a:noAutofit/>
          </a:bodyPr>
          <a:lstStyle/>
          <a:p>
            <a:pPr marL="0" marR="0" lvl="0" indent="0" algn="l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wpływ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terminacji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powierzchni, poziomu domieszkowania diamentu borem, </a:t>
            </a: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metody wytwarzania 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liczby osadzonych </a:t>
            </a:r>
            <a:r>
              <a:rPr kumimoji="0" lang="pl-PL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warstw na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wydajność elektrochemiczną elektrod </a:t>
            </a:r>
          </a:p>
        </p:txBody>
      </p:sp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id="{C238D29A-FFB7-80AF-0CA0-8FA53EBEECCB}"/>
              </a:ext>
            </a:extLst>
          </p:cNvPr>
          <p:cNvSpPr/>
          <p:nvPr/>
        </p:nvSpPr>
        <p:spPr>
          <a:xfrm>
            <a:off x="903446" y="5810517"/>
            <a:ext cx="4836954" cy="91608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Prostokąt: zaokrąglone rogi 6">
            <a:extLst>
              <a:ext uri="{FF2B5EF4-FFF2-40B4-BE49-F238E27FC236}">
                <a16:creationId xmlns:a16="http://schemas.microsoft.com/office/drawing/2014/main" id="{2DCCA735-A122-5C39-EF6A-1BBADF98DE0D}"/>
              </a:ext>
            </a:extLst>
          </p:cNvPr>
          <p:cNvSpPr txBox="1"/>
          <p:nvPr/>
        </p:nvSpPr>
        <p:spPr>
          <a:xfrm>
            <a:off x="964405" y="5886348"/>
            <a:ext cx="4735355" cy="7684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35" tIns="59690" rIns="89535" bIns="59690" numCol="1" spcCol="1270" anchor="ctr" anchorCtr="0">
            <a:noAutofit/>
          </a:bodyPr>
          <a:lstStyle/>
          <a:p>
            <a:pPr marL="0" marR="0" lvl="0" indent="0" algn="l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elektroanaliza związków organicznych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znaczeniu biologicznym</a:t>
            </a:r>
          </a:p>
        </p:txBody>
      </p:sp>
      <p:sp>
        <p:nvSpPr>
          <p:cNvPr id="62" name="Prostokąt: zaokrąglone rogi 61">
            <a:extLst>
              <a:ext uri="{FF2B5EF4-FFF2-40B4-BE49-F238E27FC236}">
                <a16:creationId xmlns:a16="http://schemas.microsoft.com/office/drawing/2014/main" id="{C5B63DAE-C861-98D5-FCF4-28A075E7C489}"/>
              </a:ext>
            </a:extLst>
          </p:cNvPr>
          <p:cNvSpPr/>
          <p:nvPr/>
        </p:nvSpPr>
        <p:spPr>
          <a:xfrm>
            <a:off x="6676767" y="2984030"/>
            <a:ext cx="4836954" cy="1097982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3" name="Łącznik prosty 3">
            <a:extLst>
              <a:ext uri="{FF2B5EF4-FFF2-40B4-BE49-F238E27FC236}">
                <a16:creationId xmlns:a16="http://schemas.microsoft.com/office/drawing/2014/main" id="{4F6FBBDE-E902-4B78-007E-F031092C0143}"/>
              </a:ext>
            </a:extLst>
          </p:cNvPr>
          <p:cNvSpPr/>
          <p:nvPr/>
        </p:nvSpPr>
        <p:spPr>
          <a:xfrm>
            <a:off x="6448961" y="2741016"/>
            <a:ext cx="227806" cy="8542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854273"/>
                </a:lnTo>
                <a:lnTo>
                  <a:pt x="227806" y="854273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Łącznik prosty 4">
            <a:extLst>
              <a:ext uri="{FF2B5EF4-FFF2-40B4-BE49-F238E27FC236}">
                <a16:creationId xmlns:a16="http://schemas.microsoft.com/office/drawing/2014/main" id="{F0CB513C-70E1-8F2B-673F-B54FA2F3AEC4}"/>
              </a:ext>
            </a:extLst>
          </p:cNvPr>
          <p:cNvSpPr/>
          <p:nvPr/>
        </p:nvSpPr>
        <p:spPr>
          <a:xfrm>
            <a:off x="6448961" y="2741016"/>
            <a:ext cx="227806" cy="227806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278062"/>
                </a:lnTo>
                <a:lnTo>
                  <a:pt x="227806" y="227806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Łącznik prosty 5">
            <a:extLst>
              <a:ext uri="{FF2B5EF4-FFF2-40B4-BE49-F238E27FC236}">
                <a16:creationId xmlns:a16="http://schemas.microsoft.com/office/drawing/2014/main" id="{69DF4A93-2939-F6DA-1617-6C279E477AB1}"/>
              </a:ext>
            </a:extLst>
          </p:cNvPr>
          <p:cNvSpPr/>
          <p:nvPr/>
        </p:nvSpPr>
        <p:spPr>
          <a:xfrm>
            <a:off x="6448961" y="2741016"/>
            <a:ext cx="227806" cy="370185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701851"/>
                </a:lnTo>
                <a:lnTo>
                  <a:pt x="227806" y="3701851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6" name="Prostokąt: zaokrąglone rogi 6">
            <a:extLst>
              <a:ext uri="{FF2B5EF4-FFF2-40B4-BE49-F238E27FC236}">
                <a16:creationId xmlns:a16="http://schemas.microsoft.com/office/drawing/2014/main" id="{0F25B0DA-3D5E-7735-42A3-F0F7B4558B9A}"/>
              </a:ext>
            </a:extLst>
          </p:cNvPr>
          <p:cNvSpPr txBox="1"/>
          <p:nvPr/>
        </p:nvSpPr>
        <p:spPr>
          <a:xfrm>
            <a:off x="6737727" y="2984030"/>
            <a:ext cx="4836954" cy="10861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35" tIns="59690" rIns="89535" bIns="59690" numCol="1" spcCol="1270" anchor="ctr" anchorCtr="0">
            <a:noAutofit/>
          </a:bodyPr>
          <a:lstStyle/>
          <a:p>
            <a:pPr marL="0" marR="0" lvl="0" indent="0" algn="l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pastowe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elektrody modyfikowane w całej objętości termicznie zredukowanym tlenkiem grafenu</a:t>
            </a:r>
          </a:p>
        </p:txBody>
      </p:sp>
      <p:sp>
        <p:nvSpPr>
          <p:cNvPr id="67" name="Prostokąt: zaokrąglone rogi 66">
            <a:extLst>
              <a:ext uri="{FF2B5EF4-FFF2-40B4-BE49-F238E27FC236}">
                <a16:creationId xmlns:a16="http://schemas.microsoft.com/office/drawing/2014/main" id="{20D6E47A-7FD1-0B25-C75F-AAEA0456CD37}"/>
              </a:ext>
            </a:extLst>
          </p:cNvPr>
          <p:cNvSpPr/>
          <p:nvPr/>
        </p:nvSpPr>
        <p:spPr>
          <a:xfrm>
            <a:off x="6676767" y="4432594"/>
            <a:ext cx="4836954" cy="93706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Prostokąt: zaokrąglone rogi 6">
            <a:extLst>
              <a:ext uri="{FF2B5EF4-FFF2-40B4-BE49-F238E27FC236}">
                <a16:creationId xmlns:a16="http://schemas.microsoft.com/office/drawing/2014/main" id="{635C6B66-E07C-09AD-3778-A233AB5F0F49}"/>
              </a:ext>
            </a:extLst>
          </p:cNvPr>
          <p:cNvSpPr txBox="1"/>
          <p:nvPr/>
        </p:nvSpPr>
        <p:spPr>
          <a:xfrm>
            <a:off x="6737726" y="4521115"/>
            <a:ext cx="4735355" cy="8485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35" tIns="59690" rIns="89535" bIns="59690" numCol="1" spcCol="1270" anchor="ctr" anchorCtr="0">
            <a:noAutofit/>
          </a:bodyPr>
          <a:lstStyle/>
          <a:p>
            <a:pPr marL="0" marR="0" lvl="0" indent="0" algn="l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elektrody modyfikowane powierzchniowo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nanopłytkami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grafenu</a:t>
            </a:r>
          </a:p>
        </p:txBody>
      </p:sp>
      <p:sp>
        <p:nvSpPr>
          <p:cNvPr id="69" name="Prostokąt: zaokrąglone rogi 68">
            <a:extLst>
              <a:ext uri="{FF2B5EF4-FFF2-40B4-BE49-F238E27FC236}">
                <a16:creationId xmlns:a16="http://schemas.microsoft.com/office/drawing/2014/main" id="{6729D86B-77D5-C17D-DF99-73B1345C196B}"/>
              </a:ext>
            </a:extLst>
          </p:cNvPr>
          <p:cNvSpPr/>
          <p:nvPr/>
        </p:nvSpPr>
        <p:spPr>
          <a:xfrm>
            <a:off x="6676767" y="5820592"/>
            <a:ext cx="4836954" cy="906014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Prostokąt: zaokrąglone rogi 6">
            <a:extLst>
              <a:ext uri="{FF2B5EF4-FFF2-40B4-BE49-F238E27FC236}">
                <a16:creationId xmlns:a16="http://schemas.microsoft.com/office/drawing/2014/main" id="{4F6DCD80-1068-C1C7-D985-02CB9EFA3F0F}"/>
              </a:ext>
            </a:extLst>
          </p:cNvPr>
          <p:cNvSpPr txBox="1"/>
          <p:nvPr/>
        </p:nvSpPr>
        <p:spPr>
          <a:xfrm>
            <a:off x="6737726" y="5896423"/>
            <a:ext cx="4735355" cy="8301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9535" tIns="59690" rIns="89535" bIns="59690" numCol="1" spcCol="1270" anchor="ctr" anchorCtr="0">
            <a:noAutofit/>
          </a:bodyPr>
          <a:lstStyle/>
          <a:p>
            <a:pPr marL="0" marR="0" lvl="0" indent="0" algn="l" defTabSz="20891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elektroanaliza związków organicznych </a:t>
            </a:r>
            <a:b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znaczeniu biologicznym</a:t>
            </a:r>
          </a:p>
        </p:txBody>
      </p:sp>
      <p:sp>
        <p:nvSpPr>
          <p:cNvPr id="71" name="Prostokąt: zaokrąglone rogi 4">
            <a:extLst>
              <a:ext uri="{FF2B5EF4-FFF2-40B4-BE49-F238E27FC236}">
                <a16:creationId xmlns:a16="http://schemas.microsoft.com/office/drawing/2014/main" id="{6B59695A-FED6-EB5B-2253-1C39F727276E}"/>
              </a:ext>
            </a:extLst>
          </p:cNvPr>
          <p:cNvSpPr txBox="1"/>
          <p:nvPr/>
        </p:nvSpPr>
        <p:spPr>
          <a:xfrm>
            <a:off x="519807" y="2050069"/>
            <a:ext cx="5400000" cy="6808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45720" rIns="68580" bIns="45720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diament</a:t>
            </a:r>
          </a:p>
        </p:txBody>
      </p:sp>
      <p:sp>
        <p:nvSpPr>
          <p:cNvPr id="72" name="Prostokąt: zaokrąglone rogi 4">
            <a:extLst>
              <a:ext uri="{FF2B5EF4-FFF2-40B4-BE49-F238E27FC236}">
                <a16:creationId xmlns:a16="http://schemas.microsoft.com/office/drawing/2014/main" id="{E70C4E95-4F27-0F75-24EE-293CC5F12C09}"/>
              </a:ext>
            </a:extLst>
          </p:cNvPr>
          <p:cNvSpPr txBox="1"/>
          <p:nvPr/>
        </p:nvSpPr>
        <p:spPr>
          <a:xfrm>
            <a:off x="6245406" y="2048815"/>
            <a:ext cx="5400000" cy="6821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45720" rIns="68580" bIns="45720" numCol="1" spcCol="1270" anchor="ctr" anchorCtr="0">
            <a:noAutofit/>
          </a:bodyPr>
          <a:lstStyle/>
          <a:p>
            <a:pPr marL="0" marR="0" lvl="0" indent="0" algn="ctr" defTabSz="1600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pochodne grafenu</a:t>
            </a:r>
          </a:p>
        </p:txBody>
      </p:sp>
    </p:spTree>
    <p:extLst>
      <p:ext uri="{BB962C8B-B14F-4D97-AF65-F5344CB8AC3E}">
        <p14:creationId xmlns:p14="http://schemas.microsoft.com/office/powerpoint/2010/main" val="387653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3031"/>
            <a:ext cx="10515600" cy="1325563"/>
          </a:xfrm>
        </p:spPr>
        <p:txBody>
          <a:bodyPr/>
          <a:lstStyle/>
          <a:p>
            <a:pPr algn="ctr"/>
            <a:r>
              <a:rPr lang="pl-PL" b="1" dirty="0">
                <a:solidFill>
                  <a:srgbClr val="0070C0"/>
                </a:solidFill>
              </a:rPr>
              <a:t>Dr hab. Łukasz Półtorak </a:t>
            </a:r>
            <a:r>
              <a:rPr lang="pl-PL" sz="3600" dirty="0"/>
              <a:t>– habilitacja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228DF8-0DD6-4525-A6C7-59C542B18D8D}"/>
              </a:ext>
            </a:extLst>
          </p:cNvPr>
          <p:cNvSpPr/>
          <p:nvPr/>
        </p:nvSpPr>
        <p:spPr>
          <a:xfrm>
            <a:off x="1" y="785812"/>
            <a:ext cx="121919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„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Elektrochemiczne badania wybranych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zwi</a:t>
            </a:r>
            <a:r>
              <a:rPr kumimoji="0" lang="pl-PL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ązków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z grupą aminową na </a:t>
            </a:r>
            <a:r>
              <a:rPr kumimoji="0" lang="pl-P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niemodyfikowanych oraz modyfikowanych spolaryzowanych granicach fazowych typu ciecz-ciecz”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CB7995F7-7329-4FD0-B49E-21F50A68F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909"/>
            <a:ext cx="6982691" cy="499118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C2A6869-3BA5-4C04-9AC7-D637463C0BD4}"/>
              </a:ext>
            </a:extLst>
          </p:cNvPr>
          <p:cNvSpPr txBox="1"/>
          <p:nvPr/>
        </p:nvSpPr>
        <p:spPr>
          <a:xfrm>
            <a:off x="7054850" y="3156753"/>
            <a:ext cx="513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Elektroanaliza: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substancje psychotropowe; białka; związki posiadające w swojej strukturze grupy aminowe.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DB24E62-68E1-49B7-B80A-EFC0E826AB22}"/>
              </a:ext>
            </a:extLst>
          </p:cNvPr>
          <p:cNvSpPr txBox="1"/>
          <p:nvPr/>
        </p:nvSpPr>
        <p:spPr>
          <a:xfrm>
            <a:off x="7054850" y="4214316"/>
            <a:ext cx="513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Nowe materiały dla elektroanalizy: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membrany modyfikowane polimerami; hydrożele; krzemionka.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842DB81-8B69-4EAB-817F-44873181DBE8}"/>
              </a:ext>
            </a:extLst>
          </p:cNvPr>
          <p:cNvSpPr txBox="1"/>
          <p:nvPr/>
        </p:nvSpPr>
        <p:spPr>
          <a:xfrm>
            <a:off x="7054850" y="5271879"/>
            <a:ext cx="5137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Miniaturyzacja dla elektroanalizy: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membrany modyfikowane polimerami; hydrożele; krzemionka.</a:t>
            </a:r>
          </a:p>
        </p:txBody>
      </p:sp>
    </p:spTree>
    <p:extLst>
      <p:ext uri="{BB962C8B-B14F-4D97-AF65-F5344CB8AC3E}">
        <p14:creationId xmlns:p14="http://schemas.microsoft.com/office/powerpoint/2010/main" val="36758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4002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Dr hab. Łukasz Półtorak – aktywność po hab.</a:t>
            </a:r>
            <a:endParaRPr lang="pl-P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60BD7A-98F3-4119-87B6-05A3D9053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5" t="21111" r="64925" b="18013"/>
          <a:stretch/>
        </p:blipFill>
        <p:spPr>
          <a:xfrm>
            <a:off x="1412355" y="1353869"/>
            <a:ext cx="3513256" cy="27379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C91659-679F-449D-9D75-8D6706332C2C}"/>
              </a:ext>
            </a:extLst>
          </p:cNvPr>
          <p:cNvSpPr txBox="1"/>
          <p:nvPr/>
        </p:nvSpPr>
        <p:spPr>
          <a:xfrm>
            <a:off x="377989" y="6488668"/>
            <a:ext cx="523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Sensors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Actuators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B 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Chemical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344 (2021) 130286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AB3FFA-A21E-45C6-820F-9B06BD417E2D}"/>
              </a:ext>
            </a:extLst>
          </p:cNvPr>
          <p:cNvSpPr txBox="1"/>
          <p:nvPr/>
        </p:nvSpPr>
        <p:spPr>
          <a:xfrm>
            <a:off x="903604" y="734002"/>
            <a:ext cx="4046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Miniaturyzacja dla elektroanalizy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B5A5C7-3E37-4D96-9F3F-5387EABB3E36}"/>
              </a:ext>
            </a:extLst>
          </p:cNvPr>
          <p:cNvSpPr txBox="1"/>
          <p:nvPr/>
        </p:nvSpPr>
        <p:spPr>
          <a:xfrm>
            <a:off x="6285345" y="734002"/>
            <a:ext cx="5190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Druk 3D dla zastosowań elektrochemicznych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FB463-360C-44E2-A5C8-747EF356D5AE}"/>
              </a:ext>
            </a:extLst>
          </p:cNvPr>
          <p:cNvSpPr txBox="1"/>
          <p:nvPr/>
        </p:nvSpPr>
        <p:spPr>
          <a:xfrm>
            <a:off x="6285345" y="6488668"/>
            <a:ext cx="5497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Analytical Chemistry (2022) under second revision round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C3B9CCF-A999-4CED-920F-60ABFFCD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64" y="3845534"/>
            <a:ext cx="6053381" cy="2518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F777A13-FCD9-41E7-8F7F-6A98AB588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647" y="1306531"/>
            <a:ext cx="5159153" cy="265636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17772A7-96B4-40E2-8145-A7E335AC1C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169" y="4003746"/>
            <a:ext cx="5687658" cy="235753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276F485-9634-4C1C-AAD9-042F4BB7FC2D}"/>
              </a:ext>
            </a:extLst>
          </p:cNvPr>
          <p:cNvSpPr txBox="1"/>
          <p:nvPr/>
        </p:nvSpPr>
        <p:spPr>
          <a:xfrm>
            <a:off x="7743428" y="1021942"/>
            <a:ext cx="225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Oznaczanie heroiny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BF3E7D4-7AA2-4F01-9D40-ED6EDAA4A440}"/>
              </a:ext>
            </a:extLst>
          </p:cNvPr>
          <p:cNvSpPr txBox="1"/>
          <p:nvPr/>
        </p:nvSpPr>
        <p:spPr>
          <a:xfrm>
            <a:off x="1766805" y="999011"/>
            <a:ext cx="2387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Oznaczanie efedryny</a:t>
            </a:r>
          </a:p>
        </p:txBody>
      </p:sp>
    </p:spTree>
    <p:extLst>
      <p:ext uri="{BB962C8B-B14F-4D97-AF65-F5344CB8AC3E}">
        <p14:creationId xmlns:p14="http://schemas.microsoft.com/office/powerpoint/2010/main" val="29485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1163"/>
            <a:ext cx="10515600" cy="817130"/>
          </a:xfrm>
        </p:spPr>
        <p:txBody>
          <a:bodyPr/>
          <a:lstStyle/>
          <a:p>
            <a:r>
              <a:rPr lang="pl-PL" b="1" dirty="0">
                <a:solidFill>
                  <a:srgbClr val="0070C0"/>
                </a:solidFill>
              </a:rPr>
              <a:t>Dr hab. Łukasz Półtorak – aktywność po hab.</a:t>
            </a:r>
            <a:endParaRPr lang="pl-PL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5ECFA-AB59-44E2-829F-B53B28C99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09370"/>
            <a:ext cx="7791772" cy="46054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8522B5-5374-46C8-B498-F7D98DE548AC}"/>
              </a:ext>
            </a:extLst>
          </p:cNvPr>
          <p:cNvSpPr txBox="1"/>
          <p:nvPr/>
        </p:nvSpPr>
        <p:spPr>
          <a:xfrm>
            <a:off x="203200" y="1069645"/>
            <a:ext cx="11852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Elektrochemicznie kontrolowana synteza nowych materiałów polimerowych na ciekłych granicach fazowych.</a:t>
            </a:r>
          </a:p>
        </p:txBody>
      </p:sp>
      <p:pic>
        <p:nvPicPr>
          <p:cNvPr id="11" name="Obraz 39">
            <a:extLst>
              <a:ext uri="{FF2B5EF4-FFF2-40B4-BE49-F238E27FC236}">
                <a16:creationId xmlns:a16="http://schemas.microsoft.com/office/drawing/2014/main" id="{7D91EE5F-7E9B-4E9F-A3ED-B4668138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177" y="2276570"/>
            <a:ext cx="3724149" cy="37241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6BDFC7-81A6-4319-8171-70CA1EA3FEE4}"/>
              </a:ext>
            </a:extLst>
          </p:cNvPr>
          <p:cNvSpPr txBox="1"/>
          <p:nvPr/>
        </p:nvSpPr>
        <p:spPr>
          <a:xfrm>
            <a:off x="7675418" y="1737124"/>
            <a:ext cx="443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Nylon-6,6 </a:t>
            </a: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zmodyfikowany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nanocząstkami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75A632-A9C1-4C16-99C4-5F9DE83E577B}"/>
              </a:ext>
            </a:extLst>
          </p:cNvPr>
          <p:cNvSpPr txBox="1"/>
          <p:nvPr/>
        </p:nvSpPr>
        <p:spPr>
          <a:xfrm>
            <a:off x="1865022" y="1641066"/>
            <a:ext cx="4045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Przejście ładunku przez granice cieczową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7A7BF-4127-4D46-98F4-A52B62A92328}"/>
              </a:ext>
            </a:extLst>
          </p:cNvPr>
          <p:cNvSpPr txBox="1"/>
          <p:nvPr/>
        </p:nvSpPr>
        <p:spPr>
          <a:xfrm>
            <a:off x="8075939" y="6462092"/>
            <a:ext cx="397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ChemElectroChem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(2022)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review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94" y="1664477"/>
            <a:ext cx="4502332" cy="53149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15831"/>
            <a:ext cx="12192000" cy="993820"/>
          </a:xfrm>
        </p:spPr>
        <p:txBody>
          <a:bodyPr>
            <a:normAutofit fontScale="90000"/>
          </a:bodyPr>
          <a:lstStyle/>
          <a:p>
            <a:r>
              <a:rPr lang="pl-PL" sz="67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ŁÓDZKA SZKOŁA ELEKTROANALIZY</a:t>
            </a:r>
            <a:r>
              <a:rPr lang="pl-PL" b="1" dirty="0" smtClean="0">
                <a:solidFill>
                  <a:srgbClr val="00B050"/>
                </a:solidFill>
                <a:latin typeface="+mn-lt"/>
              </a:rPr>
              <a:t/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endParaRPr lang="pl-PL" sz="5300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32708" y="2612571"/>
            <a:ext cx="9135291" cy="3499191"/>
          </a:xfrm>
        </p:spPr>
        <p:txBody>
          <a:bodyPr>
            <a:noAutofit/>
          </a:bodyPr>
          <a:lstStyle/>
          <a:p>
            <a:r>
              <a:rPr lang="pl-PL" sz="8000" b="1" dirty="0" smtClean="0"/>
              <a:t>Dziękuję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35767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/>
          <p:cNvSpPr/>
          <p:nvPr/>
        </p:nvSpPr>
        <p:spPr>
          <a:xfrm>
            <a:off x="3711698" y="684557"/>
            <a:ext cx="4859383" cy="81860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</a:t>
            </a:r>
            <a:r>
              <a:rPr lang="pl-PL" sz="2000" b="1" dirty="0" smtClean="0">
                <a:solidFill>
                  <a:schemeClr val="tx1"/>
                </a:solidFill>
              </a:rPr>
              <a:t>rof. Eugeniusz Michalski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1949-1961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5" name="Owal 4"/>
          <p:cNvSpPr/>
          <p:nvPr/>
        </p:nvSpPr>
        <p:spPr>
          <a:xfrm>
            <a:off x="5549820" y="5941432"/>
            <a:ext cx="4859383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tx1"/>
                </a:solidFill>
              </a:rPr>
              <a:t>9. Prof. Maksymilian Ignaczak</a:t>
            </a:r>
          </a:p>
          <a:p>
            <a:pPr algn="ctr"/>
            <a:r>
              <a:rPr lang="pl-PL" b="1" dirty="0" smtClean="0">
                <a:solidFill>
                  <a:schemeClr val="tx1"/>
                </a:solidFill>
              </a:rPr>
              <a:t>1965 r.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6838404" y="4884427"/>
            <a:ext cx="3705497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8. Dr Ludwik Walewski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1965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7298082" y="3869873"/>
            <a:ext cx="2917336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7. Dr Helena </a:t>
            </a:r>
            <a:r>
              <a:rPr lang="pl-PL" dirty="0" err="1">
                <a:solidFill>
                  <a:schemeClr val="tx1"/>
                </a:solidFill>
              </a:rPr>
              <a:t>Gelo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1964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6610418" y="2917894"/>
            <a:ext cx="3674405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6. Dr Albina </a:t>
            </a:r>
            <a:r>
              <a:rPr lang="pl-PL" dirty="0" err="1">
                <a:solidFill>
                  <a:schemeClr val="tx1"/>
                </a:solidFill>
              </a:rPr>
              <a:t>Wtorkowska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1964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Owal 8"/>
          <p:cNvSpPr/>
          <p:nvPr/>
        </p:nvSpPr>
        <p:spPr>
          <a:xfrm>
            <a:off x="6949439" y="1903914"/>
            <a:ext cx="2814715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5. Dr Maria </a:t>
            </a:r>
            <a:r>
              <a:rPr lang="pl-PL" dirty="0" err="1">
                <a:solidFill>
                  <a:schemeClr val="tx1"/>
                </a:solidFill>
              </a:rPr>
              <a:t>Stąpor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1964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Owal 9"/>
          <p:cNvSpPr/>
          <p:nvPr/>
        </p:nvSpPr>
        <p:spPr>
          <a:xfrm>
            <a:off x="2838995" y="4487085"/>
            <a:ext cx="2917371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4. Dr Natalia Pawluk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1962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1" y="3554174"/>
            <a:ext cx="5277390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3. Prof. Włodzimierz Jędrzejewski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1961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518155" y="2512420"/>
            <a:ext cx="3313615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2. Dr Walentyna </a:t>
            </a:r>
            <a:r>
              <a:rPr lang="pl-PL" dirty="0" err="1">
                <a:solidFill>
                  <a:schemeClr val="tx1"/>
                </a:solidFill>
              </a:rPr>
              <a:t>Ruskul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1959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126274" y="1587137"/>
            <a:ext cx="3196046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1. Dr </a:t>
            </a:r>
            <a:r>
              <a:rPr lang="pl-PL" dirty="0">
                <a:solidFill>
                  <a:schemeClr val="tx1"/>
                </a:solidFill>
              </a:rPr>
              <a:t>Jan Dobrowolski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1950 r.</a:t>
            </a:r>
            <a:endParaRPr lang="pl-PL" dirty="0">
              <a:solidFill>
                <a:schemeClr val="tx1"/>
              </a:solidFill>
            </a:endParaRPr>
          </a:p>
        </p:txBody>
      </p:sp>
      <p:cxnSp>
        <p:nvCxnSpPr>
          <p:cNvPr id="15" name="Łącznik zakrzywiony 14"/>
          <p:cNvCxnSpPr>
            <a:stCxn id="4" idx="3"/>
            <a:endCxn id="13" idx="6"/>
          </p:cNvCxnSpPr>
          <p:nvPr/>
        </p:nvCxnSpPr>
        <p:spPr>
          <a:xfrm rot="5400000">
            <a:off x="3566250" y="1139351"/>
            <a:ext cx="613159" cy="11010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zakrzywiony 16"/>
          <p:cNvCxnSpPr>
            <a:stCxn id="4" idx="3"/>
            <a:endCxn id="12" idx="6"/>
          </p:cNvCxnSpPr>
          <p:nvPr/>
        </p:nvCxnSpPr>
        <p:spPr>
          <a:xfrm rot="5400000">
            <a:off x="3358333" y="1856718"/>
            <a:ext cx="1538442" cy="59156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Łącznik zakrzywiony 18"/>
          <p:cNvCxnSpPr>
            <a:stCxn id="4" idx="4"/>
            <a:endCxn id="11" idx="6"/>
          </p:cNvCxnSpPr>
          <p:nvPr/>
        </p:nvCxnSpPr>
        <p:spPr>
          <a:xfrm rot="5400000">
            <a:off x="4479234" y="2301321"/>
            <a:ext cx="2460314" cy="863999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zakrzywiony 20"/>
          <p:cNvCxnSpPr>
            <a:stCxn id="4" idx="4"/>
            <a:endCxn id="10" idx="6"/>
          </p:cNvCxnSpPr>
          <p:nvPr/>
        </p:nvCxnSpPr>
        <p:spPr>
          <a:xfrm rot="5400000">
            <a:off x="4252266" y="3007263"/>
            <a:ext cx="3393225" cy="38502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zakrzywiony 22"/>
          <p:cNvCxnSpPr/>
          <p:nvPr/>
        </p:nvCxnSpPr>
        <p:spPr>
          <a:xfrm rot="16200000" flipH="1">
            <a:off x="6378412" y="1830572"/>
            <a:ext cx="919984" cy="18666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zakrzywiony 24"/>
          <p:cNvCxnSpPr/>
          <p:nvPr/>
        </p:nvCxnSpPr>
        <p:spPr>
          <a:xfrm rot="16200000" flipH="1">
            <a:off x="5529334" y="2304022"/>
            <a:ext cx="1934538" cy="33281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zakrzywiony 27"/>
          <p:cNvCxnSpPr/>
          <p:nvPr/>
        </p:nvCxnSpPr>
        <p:spPr>
          <a:xfrm rot="16200000" flipH="1">
            <a:off x="5290223" y="2289024"/>
            <a:ext cx="2776013" cy="120429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zakrzywiony 30"/>
          <p:cNvCxnSpPr>
            <a:stCxn id="4" idx="4"/>
            <a:endCxn id="6" idx="2"/>
          </p:cNvCxnSpPr>
          <p:nvPr/>
        </p:nvCxnSpPr>
        <p:spPr>
          <a:xfrm rot="16200000" flipH="1">
            <a:off x="4594614" y="3049939"/>
            <a:ext cx="3790567" cy="697014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zakrzywiony 33"/>
          <p:cNvCxnSpPr>
            <a:stCxn id="4" idx="4"/>
            <a:endCxn id="5" idx="1"/>
          </p:cNvCxnSpPr>
          <p:nvPr/>
        </p:nvCxnSpPr>
        <p:spPr>
          <a:xfrm rot="16200000" flipH="1">
            <a:off x="3922350" y="3722203"/>
            <a:ext cx="4558151" cy="1200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wal 37"/>
          <p:cNvSpPr/>
          <p:nvPr/>
        </p:nvSpPr>
        <p:spPr>
          <a:xfrm>
            <a:off x="221674" y="5532129"/>
            <a:ext cx="4321736" cy="81860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10. Prof. Witold Ciesielski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1982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cxnSp>
        <p:nvCxnSpPr>
          <p:cNvPr id="40" name="Łącznik zakrzywiony 39"/>
          <p:cNvCxnSpPr>
            <a:stCxn id="11" idx="4"/>
            <a:endCxn id="38" idx="0"/>
          </p:cNvCxnSpPr>
          <p:nvPr/>
        </p:nvCxnSpPr>
        <p:spPr>
          <a:xfrm rot="5400000">
            <a:off x="1930945" y="4824377"/>
            <a:ext cx="1159349" cy="256154"/>
          </a:xfrm>
          <a:prstGeom prst="curved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/>
          <p:cNvCxnSpPr>
            <a:stCxn id="38" idx="4"/>
          </p:cNvCxnSpPr>
          <p:nvPr/>
        </p:nvCxnSpPr>
        <p:spPr>
          <a:xfrm flipH="1">
            <a:off x="2260964" y="6350735"/>
            <a:ext cx="121578" cy="5181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859" y="21531"/>
            <a:ext cx="2410141" cy="403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81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8513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>
                <a:solidFill>
                  <a:srgbClr val="0070C0"/>
                </a:solidFill>
                <a:latin typeface="+mn-lt"/>
              </a:rPr>
              <a:t>PROF. EUGENIUSZ </a:t>
            </a: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MICHALSKI</a:t>
            </a:r>
            <a:br>
              <a:rPr lang="pl-PL" sz="40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4000" b="1" dirty="0" smtClean="0">
                <a:solidFill>
                  <a:srgbClr val="0070C0"/>
                </a:solidFill>
                <a:latin typeface="+mn-lt"/>
              </a:rPr>
              <a:t>doktoraty: miareczkowanie amperometryczne</a:t>
            </a:r>
            <a:endParaRPr lang="pl-PL" sz="4000" dirty="0"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29309" y="1095968"/>
            <a:ext cx="1219199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 Dobrowolski 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</a:t>
            </a:r>
            <a:r>
              <a:rPr lang="pl-PL" sz="2400" b="1" i="1" dirty="0"/>
              <a:t>O elektrycznym oznaczaniu soli rtęciowych bez użycia pomocniczego źródła </a:t>
            </a:r>
            <a:r>
              <a:rPr lang="pl-PL" sz="2400" b="1" i="1" dirty="0" smtClean="0"/>
              <a:t>prądu” </a:t>
            </a:r>
            <a:r>
              <a:rPr lang="pl-PL" sz="2400" dirty="0" smtClean="0"/>
              <a:t>1950 r.</a:t>
            </a:r>
            <a:r>
              <a:rPr lang="pl-PL" sz="2400" b="1" i="1" dirty="0" smtClean="0"/>
              <a:t> </a:t>
            </a:r>
            <a:endParaRPr kumimoji="0" lang="pl-PL" sz="24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Walentyna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Ruskul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„Amperometryczne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metody oznaczania bizmutu bez przyłożenia 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napięcia”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1959 r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Natalia Pawluk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Amperometryczne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miareczkowanie układów redoks bez przyłożenia napięcia z </a:t>
            </a:r>
            <a:r>
              <a:rPr kumimoji="0" lang="pl-PL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zewnątrz</a:t>
            </a: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1962 r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Maria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Stąpor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Oznaczanie alkoholi tłuszczowych metodą amperometryczną bez przyłożonego napięcia zewnętrznego”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1964 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Maksymilian Ignaczak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pl-PL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„Amperometryczne oznaczenie alifatycznych kwasów dwukarboksylowych bez przyłożenia napięcia z zewnątrz”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pl-PL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1965 r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pl-PL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82" y="4775200"/>
            <a:ext cx="1699491" cy="2082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34109"/>
            <a:ext cx="10515600" cy="646545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+mn-lt"/>
              </a:rPr>
              <a:t>PROF. EUGENIUSZ </a:t>
            </a:r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>MICHALSKI</a:t>
            </a:r>
            <a:br>
              <a:rPr lang="pl-PL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l-PL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>doktoraty: oznaczania katalityczne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253672"/>
            <a:ext cx="12192000" cy="4604327"/>
          </a:xfrm>
        </p:spPr>
        <p:txBody>
          <a:bodyPr/>
          <a:lstStyle/>
          <a:p>
            <a:r>
              <a:rPr lang="pl-PL" dirty="0"/>
              <a:t>Albina </a:t>
            </a:r>
            <a:r>
              <a:rPr lang="pl-PL" dirty="0" err="1"/>
              <a:t>Wtorkowska</a:t>
            </a:r>
            <a:r>
              <a:rPr lang="pl-PL" dirty="0"/>
              <a:t>   </a:t>
            </a:r>
            <a:r>
              <a:rPr lang="pl-PL" b="1" dirty="0"/>
              <a:t>„</a:t>
            </a:r>
            <a:r>
              <a:rPr lang="pl-PL" b="1" i="1" dirty="0"/>
              <a:t>Katalityczne oznaczanie śladowych ilości rodanków , tiosiarczanów i siarczków przy zastosowaniu metod </a:t>
            </a:r>
            <a:r>
              <a:rPr lang="pl-PL" b="1" i="1" dirty="0" smtClean="0"/>
              <a:t>amperometrycznych”</a:t>
            </a:r>
            <a:r>
              <a:rPr lang="pl-PL" dirty="0" smtClean="0"/>
              <a:t>1964 r.</a:t>
            </a:r>
          </a:p>
          <a:p>
            <a:r>
              <a:rPr lang="pl-PL" dirty="0"/>
              <a:t>Helena </a:t>
            </a:r>
            <a:r>
              <a:rPr lang="pl-PL" dirty="0" err="1"/>
              <a:t>Gelo</a:t>
            </a:r>
            <a:r>
              <a:rPr lang="pl-PL" dirty="0"/>
              <a:t>  </a:t>
            </a:r>
            <a:r>
              <a:rPr lang="pl-PL" b="1" i="1" dirty="0"/>
              <a:t>„Katalityczne oznaczanie mikrogramowych ilości germanu na podstawie pomiarów amperometrycznych” </a:t>
            </a:r>
            <a:r>
              <a:rPr lang="pl-PL" i="1" dirty="0"/>
              <a:t> </a:t>
            </a:r>
            <a:r>
              <a:rPr lang="pl-PL" dirty="0" smtClean="0"/>
              <a:t>1964 r</a:t>
            </a:r>
            <a:r>
              <a:rPr lang="pl-PL" dirty="0"/>
              <a:t>.</a:t>
            </a:r>
          </a:p>
          <a:p>
            <a:r>
              <a:rPr lang="pl-PL" dirty="0"/>
              <a:t>Ludwik Walewski   </a:t>
            </a:r>
            <a:r>
              <a:rPr lang="pl-PL" b="1" i="1" dirty="0"/>
              <a:t>„Katalityczne </a:t>
            </a:r>
            <a:r>
              <a:rPr lang="pl-PL" b="1" i="1" dirty="0" err="1"/>
              <a:t>ultramikrooznaczanie</a:t>
            </a:r>
            <a:r>
              <a:rPr lang="pl-PL" b="1" i="1" dirty="0"/>
              <a:t> fosforanów na podstawie pomiarów amperometrycznych</a:t>
            </a:r>
            <a:r>
              <a:rPr lang="pl-PL" i="1" dirty="0"/>
              <a:t>” </a:t>
            </a:r>
            <a:r>
              <a:rPr lang="pl-PL" dirty="0" smtClean="0"/>
              <a:t>1965 r.</a:t>
            </a:r>
          </a:p>
          <a:p>
            <a:endParaRPr lang="pl-PL" dirty="0"/>
          </a:p>
          <a:p>
            <a:pPr marL="0" indent="0" algn="ctr">
              <a:buNone/>
            </a:pPr>
            <a:r>
              <a:rPr lang="pl-PL" sz="4800" b="1" dirty="0"/>
              <a:t>v = k </a:t>
            </a:r>
            <a:r>
              <a:rPr lang="pl-PL" sz="4800" b="1" dirty="0" err="1"/>
              <a:t>c</a:t>
            </a:r>
            <a:r>
              <a:rPr lang="pl-PL" sz="4800" b="1" baseline="-25000" dirty="0" err="1"/>
              <a:t>kat</a:t>
            </a:r>
            <a:endParaRPr lang="pl-PL" sz="4800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1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>PROF. EUGENIUSZ MICHALSKI</a:t>
            </a:r>
            <a:br>
              <a:rPr lang="pl-PL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pl-PL" sz="3600" b="1" dirty="0" smtClean="0">
                <a:solidFill>
                  <a:srgbClr val="0070C0"/>
                </a:solidFill>
                <a:latin typeface="+mn-lt"/>
              </a:rPr>
            </a:br>
            <a:r>
              <a:rPr lang="pl-PL" sz="3600" b="1" dirty="0" smtClean="0">
                <a:solidFill>
                  <a:srgbClr val="0070C0"/>
                </a:solidFill>
                <a:latin typeface="+mn-lt"/>
              </a:rPr>
              <a:t>doktorat</a:t>
            </a:r>
            <a:endParaRPr lang="pl-PL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871266"/>
          </a:xfrm>
        </p:spPr>
        <p:txBody>
          <a:bodyPr>
            <a:normAutofit/>
          </a:bodyPr>
          <a:lstStyle/>
          <a:p>
            <a:r>
              <a:rPr lang="pl-PL" sz="3200" b="1" dirty="0" smtClean="0"/>
              <a:t>Włodzimierz Jędrzejewski </a:t>
            </a:r>
            <a:r>
              <a:rPr lang="pl-PL" sz="3200" dirty="0" smtClean="0"/>
              <a:t>„</a:t>
            </a:r>
            <a:r>
              <a:rPr lang="pl-PL" sz="3200" b="1" i="1" dirty="0" smtClean="0"/>
              <a:t>Zastosowanie </a:t>
            </a:r>
            <a:r>
              <a:rPr lang="pl-PL" sz="3200" b="1" i="1" dirty="0"/>
              <a:t>amperometrii w kinetycznych i kulometrycznych metodach analizy </a:t>
            </a:r>
            <a:r>
              <a:rPr lang="pl-PL" sz="3200" b="1" i="1" dirty="0" smtClean="0"/>
              <a:t>ilościowej”    </a:t>
            </a:r>
            <a:r>
              <a:rPr lang="pl-PL" sz="3200" dirty="0" smtClean="0"/>
              <a:t>1961 r.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2400" dirty="0"/>
              <a:t> </a:t>
            </a:r>
            <a:r>
              <a:rPr lang="pl-PL" sz="2400" dirty="0" smtClean="0"/>
              <a:t> W. Jędrzejewski „</a:t>
            </a:r>
            <a:r>
              <a:rPr lang="pl-PL" sz="2400" i="1" dirty="0" smtClean="0"/>
              <a:t>Kulometryczne oznaczanie kwasu l-askorbinowego”, Chem. </a:t>
            </a:r>
            <a:r>
              <a:rPr lang="pl-PL" sz="2400" i="1" dirty="0" err="1" smtClean="0"/>
              <a:t>Anal</a:t>
            </a:r>
            <a:r>
              <a:rPr lang="pl-PL" sz="2400" i="1" dirty="0" smtClean="0"/>
              <a:t>. </a:t>
            </a:r>
            <a:r>
              <a:rPr lang="pl-PL" sz="2400" i="1" u="sng" dirty="0" smtClean="0"/>
              <a:t>2</a:t>
            </a:r>
            <a:r>
              <a:rPr lang="pl-PL" sz="2400" i="1" dirty="0" smtClean="0"/>
              <a:t>, 453 (1959)</a:t>
            </a:r>
          </a:p>
          <a:p>
            <a:pPr marL="0" indent="0">
              <a:buNone/>
            </a:pPr>
            <a:r>
              <a:rPr lang="pl-PL" sz="2400" i="1" dirty="0" smtClean="0"/>
              <a:t>  W. Jędrzejewski „Zastosowanie amperometrii w kinetycznych metodach analizy ilościowej.           I. Katalityczne oznaczanie małych ilości molibdenu. Chem. </a:t>
            </a:r>
            <a:r>
              <a:rPr lang="pl-PL" sz="2400" i="1" dirty="0" err="1" smtClean="0"/>
              <a:t>Anal</a:t>
            </a:r>
            <a:r>
              <a:rPr lang="pl-PL" sz="2400" i="1" dirty="0" smtClean="0"/>
              <a:t>. </a:t>
            </a:r>
            <a:r>
              <a:rPr lang="pl-PL" sz="2400" u="sng" dirty="0" smtClean="0"/>
              <a:t>5</a:t>
            </a:r>
            <a:r>
              <a:rPr lang="pl-PL" sz="2400" i="1" dirty="0" smtClean="0"/>
              <a:t>, 207 (1960)</a:t>
            </a:r>
          </a:p>
          <a:p>
            <a:pPr marL="0" indent="0">
              <a:buNone/>
            </a:pPr>
            <a:endParaRPr lang="pl-PL" sz="2400" i="1" dirty="0"/>
          </a:p>
          <a:p>
            <a:pPr marL="0" indent="0" algn="ctr">
              <a:buNone/>
            </a:pPr>
            <a:r>
              <a:rPr lang="pl-PL" sz="4000" b="1" dirty="0"/>
              <a:t>H</a:t>
            </a:r>
            <a:r>
              <a:rPr lang="pl-PL" sz="4000" b="1" baseline="-25000" dirty="0"/>
              <a:t>2</a:t>
            </a:r>
            <a:r>
              <a:rPr lang="pl-PL" sz="4000" b="1" dirty="0"/>
              <a:t>O</a:t>
            </a:r>
            <a:r>
              <a:rPr lang="pl-PL" sz="4000" b="1" baseline="-25000" dirty="0"/>
              <a:t>2</a:t>
            </a:r>
            <a:r>
              <a:rPr lang="pl-PL" sz="4000" b="1" dirty="0"/>
              <a:t> + 2I</a:t>
            </a:r>
            <a:r>
              <a:rPr lang="pl-PL" sz="4000" b="1" baseline="30000" dirty="0"/>
              <a:t>-</a:t>
            </a:r>
            <a:r>
              <a:rPr lang="pl-PL" sz="4000" b="1" dirty="0"/>
              <a:t> + 2H</a:t>
            </a:r>
            <a:r>
              <a:rPr lang="pl-PL" sz="4000" b="1" baseline="30000" dirty="0"/>
              <a:t>+</a:t>
            </a:r>
            <a:r>
              <a:rPr lang="pl-PL" sz="4000" b="1" dirty="0"/>
              <a:t> = </a:t>
            </a:r>
            <a:r>
              <a:rPr lang="pl-PL" sz="4000" b="1" dirty="0" smtClean="0"/>
              <a:t>2H</a:t>
            </a:r>
            <a:r>
              <a:rPr lang="pl-PL" sz="4000" b="1" baseline="-25000" dirty="0" smtClean="0"/>
              <a:t>2</a:t>
            </a:r>
            <a:r>
              <a:rPr lang="pl-PL" sz="4000" b="1" dirty="0" smtClean="0"/>
              <a:t>O</a:t>
            </a:r>
            <a:r>
              <a:rPr lang="pl-PL" sz="4000" b="1" baseline="-25000" dirty="0" smtClean="0"/>
              <a:t> </a:t>
            </a:r>
            <a:r>
              <a:rPr lang="pl-PL" sz="4000" b="1" dirty="0"/>
              <a:t>+ I</a:t>
            </a:r>
            <a:r>
              <a:rPr lang="pl-PL" sz="4000" b="1" baseline="-25000" dirty="0"/>
              <a:t>2</a:t>
            </a:r>
            <a:r>
              <a:rPr lang="pl-PL" sz="4000" b="1" dirty="0"/>
              <a:t> </a:t>
            </a:r>
            <a:endParaRPr lang="pl-PL" sz="4000" b="1" dirty="0" smtClean="0"/>
          </a:p>
          <a:p>
            <a:pPr marL="0" indent="0" algn="ctr">
              <a:buNone/>
            </a:pPr>
            <a:r>
              <a:rPr lang="pl-PL" sz="4800" b="1" dirty="0" smtClean="0"/>
              <a:t>v= k </a:t>
            </a:r>
            <a:r>
              <a:rPr lang="pl-PL" sz="4800" b="1" dirty="0" err="1" smtClean="0"/>
              <a:t>c</a:t>
            </a:r>
            <a:r>
              <a:rPr lang="pl-PL" sz="4800" b="1" baseline="-25000" dirty="0" err="1" smtClean="0"/>
              <a:t>Mo</a:t>
            </a:r>
            <a:endParaRPr lang="pl-PL" sz="4800" dirty="0"/>
          </a:p>
          <a:p>
            <a:pPr marL="0" indent="0" algn="ctr">
              <a:buNone/>
            </a:pPr>
            <a:endParaRPr lang="pl-PL" sz="3600" dirty="0"/>
          </a:p>
          <a:p>
            <a:pPr marL="0" indent="0" algn="ctr">
              <a:buNone/>
            </a:pP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275450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1883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Prof. Włodzimierz Jędrzejewski</a:t>
            </a:r>
            <a:r>
              <a:rPr lang="pl-PL" sz="3600" b="1" dirty="0" smtClean="0">
                <a:solidFill>
                  <a:srgbClr val="0070C0"/>
                </a:solidFill>
              </a:rPr>
              <a:t>–tematyka badań elektroanalitycznych</a:t>
            </a:r>
            <a:endParaRPr lang="pl-PL" sz="36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31272"/>
            <a:ext cx="12192000" cy="6026727"/>
          </a:xfrm>
        </p:spPr>
        <p:txBody>
          <a:bodyPr>
            <a:normAutofit/>
          </a:bodyPr>
          <a:lstStyle/>
          <a:p>
            <a:r>
              <a:rPr lang="pl-PL" sz="3200" b="1" dirty="0"/>
              <a:t>Polarograficzne metody oznaczeń metali oparte na elektrochemicznej redukcji ligandów związanych </a:t>
            </a:r>
            <a:r>
              <a:rPr lang="pl-PL" sz="3200" b="1" dirty="0" smtClean="0"/>
              <a:t>w kompleks</a:t>
            </a:r>
            <a:r>
              <a:rPr lang="pl-PL" sz="3200" b="1" dirty="0"/>
              <a:t>.</a:t>
            </a:r>
          </a:p>
          <a:p>
            <a:r>
              <a:rPr lang="pl-PL" sz="3200" b="1" dirty="0" smtClean="0"/>
              <a:t>Reakcje indukowane i katalizowane w kulometrii.</a:t>
            </a:r>
            <a:endParaRPr lang="pl-PL" sz="32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27" y="2522327"/>
            <a:ext cx="2901373" cy="37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91490"/>
          </a:xfrm>
        </p:spPr>
        <p:txBody>
          <a:bodyPr>
            <a:normAutofit/>
          </a:bodyPr>
          <a:lstStyle/>
          <a:p>
            <a:pPr algn="ctr"/>
            <a:r>
              <a:rPr lang="pl-PL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Witold Ciesielski</a:t>
            </a:r>
            <a:endParaRPr lang="pl-PL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zawartości 2"/>
              <p:cNvSpPr>
                <a:spLocks noGrp="1"/>
              </p:cNvSpPr>
              <p:nvPr>
                <p:ph idx="1"/>
              </p:nvPr>
            </p:nvSpPr>
            <p:spPr>
              <a:xfrm>
                <a:off x="0" y="1431636"/>
                <a:ext cx="12192000" cy="4745327"/>
              </a:xfrm>
            </p:spPr>
            <p:txBody>
              <a:bodyPr>
                <a:normAutofit/>
              </a:bodyPr>
              <a:lstStyle/>
              <a:p>
                <a:r>
                  <a:rPr lang="pl-PL" sz="3200" b="1" dirty="0" smtClean="0"/>
                  <a:t>Doktorat 1982 r. – promotor prof. Włodzimierz Jędrzejewski</a:t>
                </a:r>
              </a:p>
              <a:p>
                <a:pPr marL="0" indent="0" algn="ctr">
                  <a:buNone/>
                </a:pPr>
                <a:r>
                  <a:rPr lang="pl-PL" sz="3200" b="1" i="1" dirty="0" smtClean="0"/>
                  <a:t>„Reakcje indukowane i katalizowane w kulometrii”</a:t>
                </a:r>
              </a:p>
              <a:p>
                <a:r>
                  <a:rPr lang="pl-PL" sz="3200" b="1" dirty="0" smtClean="0"/>
                  <a:t>Habilitacja 1991 r. </a:t>
                </a:r>
              </a:p>
              <a:p>
                <a:pPr marL="0" indent="0" algn="ctr">
                  <a:buNone/>
                </a:pPr>
                <a:r>
                  <a:rPr lang="pl-PL" sz="3200" b="1" i="1" dirty="0" smtClean="0"/>
                  <a:t>„Reakcja </a:t>
                </a:r>
                <a:r>
                  <a:rPr lang="pl-PL" sz="3200" b="1" i="1" dirty="0" err="1" smtClean="0"/>
                  <a:t>jodo-azydkowa</a:t>
                </a:r>
                <a:r>
                  <a:rPr lang="pl-PL" sz="3200" b="1" i="1" dirty="0" smtClean="0"/>
                  <a:t> w aspekcie kulometrycznych i spektrofotometrycznych metod analizy”</a:t>
                </a:r>
              </a:p>
              <a:p>
                <a:pPr marL="0" indent="0" algn="ctr">
                  <a:buNone/>
                </a:pPr>
                <a:endParaRPr lang="pl-PL" sz="3200" b="1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  <m:sup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  </m:t>
                          </m:r>
                        </m:sup>
                      </m:sSubSup>
                      <m:box>
                        <m:boxPr>
                          <m:ctrlP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𝒊𝒏𝒅𝒖𝒌𝒕𝒐𝒓</m:t>
                              </m:r>
                            </m:e>
                          </m:groupChr>
                        </m:e>
                      </m:box>
                      <m:r>
                        <a:rPr lang="pl-PL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pl-PL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p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pl-PL" sz="32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pl-PL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pl-PL" sz="3200" b="1" dirty="0" smtClean="0"/>
              </a:p>
              <a:p>
                <a:pPr marL="0" indent="0">
                  <a:buNone/>
                </a:pPr>
                <a:endParaRPr lang="pl-PL" sz="3200" b="1" dirty="0"/>
              </a:p>
            </p:txBody>
          </p:sp>
        </mc:Choice>
        <mc:Fallback xmlns="">
          <p:sp>
            <p:nvSpPr>
              <p:cNvPr id="3" name="Symbol zastępczy zawartości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1636"/>
                <a:ext cx="12192000" cy="4745327"/>
              </a:xfrm>
              <a:blipFill>
                <a:blip r:embed="rId2"/>
                <a:stretch>
                  <a:fillRect l="-1150" t="-269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wal 3"/>
          <p:cNvSpPr/>
          <p:nvPr/>
        </p:nvSpPr>
        <p:spPr>
          <a:xfrm>
            <a:off x="1" y="296068"/>
            <a:ext cx="4064000" cy="81860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10. Prof. Witold Ciesielski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1982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5" name="Owal 4"/>
          <p:cNvSpPr/>
          <p:nvPr/>
        </p:nvSpPr>
        <p:spPr>
          <a:xfrm>
            <a:off x="5027022" y="5946107"/>
            <a:ext cx="4972594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19. Dr Kamila </a:t>
            </a:r>
            <a:r>
              <a:rPr lang="pl-PL" dirty="0" err="1">
                <a:solidFill>
                  <a:schemeClr val="tx1"/>
                </a:solidFill>
              </a:rPr>
              <a:t>Koszelska</a:t>
            </a:r>
            <a:r>
              <a:rPr lang="pl-PL" dirty="0">
                <a:solidFill>
                  <a:schemeClr val="tx1"/>
                </a:solidFill>
              </a:rPr>
              <a:t> (Morawska) </a:t>
            </a: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2021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6" name="Owal 5"/>
          <p:cNvSpPr/>
          <p:nvPr/>
        </p:nvSpPr>
        <p:spPr>
          <a:xfrm>
            <a:off x="7095307" y="5057813"/>
            <a:ext cx="3844834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18. Dr Natalia Festinger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2021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" name="Owal 6"/>
          <p:cNvSpPr/>
          <p:nvPr/>
        </p:nvSpPr>
        <p:spPr>
          <a:xfrm>
            <a:off x="7728857" y="4079964"/>
            <a:ext cx="4066902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17. Dr Sylwia </a:t>
            </a:r>
            <a:r>
              <a:rPr lang="pl-PL" dirty="0" err="1">
                <a:solidFill>
                  <a:schemeClr val="tx1"/>
                </a:solidFill>
              </a:rPr>
              <a:t>Smarzewska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2012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8" name="Owal 7"/>
          <p:cNvSpPr/>
          <p:nvPr/>
        </p:nvSpPr>
        <p:spPr>
          <a:xfrm>
            <a:off x="8116390" y="3102115"/>
            <a:ext cx="3870959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16. Dr Urszula </a:t>
            </a:r>
            <a:r>
              <a:rPr lang="pl-PL" dirty="0" err="1" smtClean="0">
                <a:solidFill>
                  <a:schemeClr val="tx1"/>
                </a:solidFill>
              </a:rPr>
              <a:t>Żłobińska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2007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" name="Owal 8"/>
          <p:cNvSpPr/>
          <p:nvPr/>
        </p:nvSpPr>
        <p:spPr>
          <a:xfrm>
            <a:off x="8321041" y="2124266"/>
            <a:ext cx="3666308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15. Dr Monika Skowron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2004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" name="Owal 9"/>
          <p:cNvSpPr/>
          <p:nvPr/>
        </p:nvSpPr>
        <p:spPr>
          <a:xfrm>
            <a:off x="7513319" y="1111408"/>
            <a:ext cx="3426822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14. Dr Michał Kasprzak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2003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" name="Owal 10"/>
          <p:cNvSpPr/>
          <p:nvPr/>
        </p:nvSpPr>
        <p:spPr>
          <a:xfrm>
            <a:off x="5860868" y="296068"/>
            <a:ext cx="2795452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</a:rPr>
              <a:t>13. Dr Anna Krenc </a:t>
            </a:r>
            <a:endParaRPr lang="pl-PL" dirty="0">
              <a:solidFill>
                <a:schemeClr val="tx1"/>
              </a:solidFill>
            </a:endParaRPr>
          </a:p>
          <a:p>
            <a:pPr algn="ctr"/>
            <a:r>
              <a:rPr lang="pl-PL" dirty="0" smtClean="0">
                <a:solidFill>
                  <a:schemeClr val="tx1"/>
                </a:solidFill>
              </a:rPr>
              <a:t>2001 r.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2" name="Owal 11"/>
          <p:cNvSpPr/>
          <p:nvPr/>
        </p:nvSpPr>
        <p:spPr>
          <a:xfrm>
            <a:off x="1053771" y="4502348"/>
            <a:ext cx="4515394" cy="8186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12. Prof. Robert Zakrzewski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1997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sp>
        <p:nvSpPr>
          <p:cNvPr id="13" name="Owal 12"/>
          <p:cNvSpPr/>
          <p:nvPr/>
        </p:nvSpPr>
        <p:spPr>
          <a:xfrm>
            <a:off x="155668" y="2793888"/>
            <a:ext cx="4573349" cy="818606"/>
          </a:xfrm>
          <a:prstGeom prst="ellipse">
            <a:avLst/>
          </a:prstGeom>
          <a:solidFill>
            <a:srgbClr val="FFFF00"/>
          </a:solidFill>
          <a:ln w="57150">
            <a:solidFill>
              <a:srgbClr val="13E1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11. Prof. Sławomira Skrzypek </a:t>
            </a: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1997 r.</a:t>
            </a:r>
            <a:endParaRPr lang="pl-PL" sz="2000" b="1" dirty="0">
              <a:solidFill>
                <a:schemeClr val="tx1"/>
              </a:solidFill>
            </a:endParaRPr>
          </a:p>
        </p:txBody>
      </p:sp>
      <p:cxnSp>
        <p:nvCxnSpPr>
          <p:cNvPr id="15" name="Łącznik zakrzywiony 14"/>
          <p:cNvCxnSpPr>
            <a:stCxn id="4" idx="4"/>
            <a:endCxn id="13" idx="0"/>
          </p:cNvCxnSpPr>
          <p:nvPr/>
        </p:nvCxnSpPr>
        <p:spPr>
          <a:xfrm rot="16200000" flipH="1">
            <a:off x="1397565" y="1749110"/>
            <a:ext cx="1679214" cy="410342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zakrzywiony 25"/>
          <p:cNvCxnSpPr>
            <a:stCxn id="4" idx="6"/>
            <a:endCxn id="11" idx="2"/>
          </p:cNvCxnSpPr>
          <p:nvPr/>
        </p:nvCxnSpPr>
        <p:spPr>
          <a:xfrm>
            <a:off x="4064001" y="705371"/>
            <a:ext cx="1796867" cy="127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zakrzywiony 27"/>
          <p:cNvCxnSpPr>
            <a:stCxn id="4" idx="6"/>
            <a:endCxn id="10" idx="2"/>
          </p:cNvCxnSpPr>
          <p:nvPr/>
        </p:nvCxnSpPr>
        <p:spPr>
          <a:xfrm>
            <a:off x="4064001" y="705371"/>
            <a:ext cx="3449318" cy="815340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zakrzywiony 29"/>
          <p:cNvCxnSpPr>
            <a:stCxn id="4" idx="6"/>
            <a:endCxn id="9" idx="2"/>
          </p:cNvCxnSpPr>
          <p:nvPr/>
        </p:nvCxnSpPr>
        <p:spPr>
          <a:xfrm>
            <a:off x="4064001" y="705371"/>
            <a:ext cx="4257040" cy="182819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zakrzywiony 31"/>
          <p:cNvCxnSpPr>
            <a:stCxn id="4" idx="6"/>
            <a:endCxn id="8" idx="2"/>
          </p:cNvCxnSpPr>
          <p:nvPr/>
        </p:nvCxnSpPr>
        <p:spPr>
          <a:xfrm>
            <a:off x="4064001" y="705371"/>
            <a:ext cx="4052389" cy="2806047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zakrzywiony 34"/>
          <p:cNvCxnSpPr>
            <a:stCxn id="4" idx="6"/>
            <a:endCxn id="7" idx="2"/>
          </p:cNvCxnSpPr>
          <p:nvPr/>
        </p:nvCxnSpPr>
        <p:spPr>
          <a:xfrm>
            <a:off x="4064001" y="705371"/>
            <a:ext cx="3664856" cy="378389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zakrzywiony 36"/>
          <p:cNvCxnSpPr>
            <a:stCxn id="4" idx="6"/>
            <a:endCxn id="6" idx="2"/>
          </p:cNvCxnSpPr>
          <p:nvPr/>
        </p:nvCxnSpPr>
        <p:spPr>
          <a:xfrm>
            <a:off x="4064001" y="705371"/>
            <a:ext cx="3031306" cy="476174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Łącznik zakrzywiony 46"/>
          <p:cNvCxnSpPr>
            <a:stCxn id="4" idx="6"/>
            <a:endCxn id="5" idx="1"/>
          </p:cNvCxnSpPr>
          <p:nvPr/>
        </p:nvCxnSpPr>
        <p:spPr>
          <a:xfrm>
            <a:off x="4064001" y="705371"/>
            <a:ext cx="1691241" cy="53606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Łącznik zakrzywiony 49"/>
          <p:cNvCxnSpPr>
            <a:stCxn id="4" idx="6"/>
            <a:endCxn id="12" idx="7"/>
          </p:cNvCxnSpPr>
          <p:nvPr/>
        </p:nvCxnSpPr>
        <p:spPr>
          <a:xfrm>
            <a:off x="4064001" y="705371"/>
            <a:ext cx="843900" cy="39168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Łącznik prosty ze strzałką 54"/>
          <p:cNvCxnSpPr>
            <a:endCxn id="4" idx="0"/>
          </p:cNvCxnSpPr>
          <p:nvPr/>
        </p:nvCxnSpPr>
        <p:spPr>
          <a:xfrm flipH="1">
            <a:off x="2032001" y="0"/>
            <a:ext cx="221344" cy="2960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zakrzywiony 61"/>
          <p:cNvCxnSpPr/>
          <p:nvPr/>
        </p:nvCxnSpPr>
        <p:spPr>
          <a:xfrm rot="10800000" flipH="1" flipV="1">
            <a:off x="248195" y="3230409"/>
            <a:ext cx="1350912" cy="3654808"/>
          </a:xfrm>
          <a:prstGeom prst="curvedConnector4">
            <a:avLst>
              <a:gd name="adj1" fmla="val -16922"/>
              <a:gd name="adj2" fmla="val 556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518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1538</Words>
  <Application>Microsoft Office PowerPoint</Application>
  <PresentationFormat>Panoramiczny</PresentationFormat>
  <Paragraphs>223</Paragraphs>
  <Slides>27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Cambria Math</vt:lpstr>
      <vt:lpstr>Times New Roman</vt:lpstr>
      <vt:lpstr>Wingdings</vt:lpstr>
      <vt:lpstr>Motyw pakietu Office</vt:lpstr>
      <vt:lpstr>Projekt domyślny</vt:lpstr>
      <vt:lpstr>ŁÓDZKA SZKOŁA ELEKTROANALIZY Witold Ciesielski UŁ</vt:lpstr>
      <vt:lpstr>Prezentacja programu PowerPoint</vt:lpstr>
      <vt:lpstr>Prezentacja programu PowerPoint</vt:lpstr>
      <vt:lpstr>PROF. EUGENIUSZ MICHALSKI doktoraty: miareczkowanie amperometryczne</vt:lpstr>
      <vt:lpstr>PROF. EUGENIUSZ MICHALSKI  doktoraty: oznaczania katalityczne</vt:lpstr>
      <vt:lpstr>PROF. EUGENIUSZ MICHALSKI  doktorat</vt:lpstr>
      <vt:lpstr>Prof. Włodzimierz Jędrzejewski–tematyka badań elektroanalitycznych</vt:lpstr>
      <vt:lpstr>Prof. Witold Ciesielski</vt:lpstr>
      <vt:lpstr>Prezentacja programu PowerPoint</vt:lpstr>
      <vt:lpstr>Prof. WITOLD CIESIELSKI</vt:lpstr>
      <vt:lpstr>Prof. WITOLD CIESIELSKI</vt:lpstr>
      <vt:lpstr>A. Cygański  „Chemiczne metody analizy ilościowej”</vt:lpstr>
      <vt:lpstr>Prof. WITOLD CIESIELSKI</vt:lpstr>
      <vt:lpstr>Prof. WITOLD CIESIELSKI</vt:lpstr>
      <vt:lpstr>Dr Sylwia Smarzewska - habilitacja </vt:lpstr>
      <vt:lpstr>Prezentacja programu PowerPoint</vt:lpstr>
      <vt:lpstr>Prof. Sławomira Skrzypek - doktorat</vt:lpstr>
      <vt:lpstr>Prof. Sławomira Skrzypek - habilitacja</vt:lpstr>
      <vt:lpstr>Prof. Sławomira Skrzypek – tematyka badań naukowych</vt:lpstr>
      <vt:lpstr>Prof. Sławomira Skrzypek - doktoraty</vt:lpstr>
      <vt:lpstr>Wytwarzanie i zastosowanie ceramicznych elektrod węglowych  do oznaczania wybranych związków biologicznie czynnych</vt:lpstr>
      <vt:lpstr>Dr Dariusz Guziejewski - habilitacja „Amplituda fali prostokątnej jako narzędzie diagnostyczne w pomiarach woltamperometrycznych”</vt:lpstr>
      <vt:lpstr>Dr Mariola Brycht – habilitacja</vt:lpstr>
      <vt:lpstr>Dr hab. Łukasz Półtorak – habilitacja </vt:lpstr>
      <vt:lpstr>Dr hab. Łukasz Półtorak – aktywność po hab.</vt:lpstr>
      <vt:lpstr>Dr hab. Łukasz Półtorak – aktywność po hab.</vt:lpstr>
      <vt:lpstr>ŁÓDZKA SZKOŁA ELEKTROANALIZY </vt:lpstr>
    </vt:vector>
  </TitlesOfParts>
  <Company>Wydział Chemii Uniwersytety Łódzkiego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Witold Ciesielski</dc:creator>
  <cp:lastModifiedBy>Witold Ciesielski</cp:lastModifiedBy>
  <cp:revision>122</cp:revision>
  <dcterms:created xsi:type="dcterms:W3CDTF">2022-04-18T06:52:41Z</dcterms:created>
  <dcterms:modified xsi:type="dcterms:W3CDTF">2022-12-07T11:29:03Z</dcterms:modified>
</cp:coreProperties>
</file>